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6" r:id="rId4"/>
    <p:sldId id="258" r:id="rId5"/>
    <p:sldId id="259" r:id="rId6"/>
    <p:sldId id="262" r:id="rId7"/>
    <p:sldId id="306" r:id="rId8"/>
    <p:sldId id="278" r:id="rId9"/>
    <p:sldId id="307" r:id="rId10"/>
    <p:sldId id="308" r:id="rId11"/>
    <p:sldId id="277" r:id="rId12"/>
    <p:sldId id="304" r:id="rId13"/>
    <p:sldId id="305" r:id="rId14"/>
    <p:sldId id="280" r:id="rId15"/>
    <p:sldId id="281" r:id="rId16"/>
    <p:sldId id="289" r:id="rId17"/>
    <p:sldId id="290" r:id="rId18"/>
    <p:sldId id="291" r:id="rId19"/>
    <p:sldId id="292" r:id="rId20"/>
    <p:sldId id="311" r:id="rId21"/>
    <p:sldId id="293" r:id="rId22"/>
    <p:sldId id="295" r:id="rId23"/>
    <p:sldId id="296" r:id="rId24"/>
    <p:sldId id="297" r:id="rId25"/>
    <p:sldId id="298" r:id="rId26"/>
    <p:sldId id="309" r:id="rId27"/>
    <p:sldId id="299" r:id="rId28"/>
    <p:sldId id="310" r:id="rId29"/>
    <p:sldId id="300" r:id="rId30"/>
    <p:sldId id="312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2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 descr="C:\Users\funco_000\AppData\Local\Microsoft\Windows\INetCache\IE\XRYR1D8B\MP900442245[1]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89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0219" b="8429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268" b="31397"/>
          <a:stretch/>
        </p:blipFill>
        <p:spPr>
          <a:xfrm>
            <a:off x="443555" y="3628290"/>
            <a:ext cx="9777442" cy="309318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2015-03-17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443555" y="408214"/>
            <a:ext cx="11345674" cy="6313261"/>
          </a:xfrm>
          <a:prstGeom prst="roundRect">
            <a:avLst>
              <a:gd name="adj" fmla="val 0"/>
            </a:avLst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2127797" y="1594624"/>
            <a:ext cx="8281639" cy="1288160"/>
          </a:xfrm>
        </p:spPr>
        <p:txBody>
          <a:bodyPr anchor="b">
            <a:normAutofit/>
          </a:bodyPr>
          <a:lstStyle>
            <a:lvl1pPr algn="ctr">
              <a:defRPr sz="48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11" name="타원 10"/>
          <p:cNvSpPr/>
          <p:nvPr userDrawn="1"/>
        </p:nvSpPr>
        <p:spPr>
          <a:xfrm>
            <a:off x="1643179" y="1749542"/>
            <a:ext cx="1133242" cy="1133242"/>
          </a:xfrm>
          <a:prstGeom prst="ellipse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665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2015-03-17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020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2015-03-17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5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219" b="8429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268" b="31397"/>
          <a:stretch/>
        </p:blipFill>
        <p:spPr>
          <a:xfrm>
            <a:off x="443555" y="3628290"/>
            <a:ext cx="9777442" cy="309318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2015-03-17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443555" y="408214"/>
            <a:ext cx="11345674" cy="6313261"/>
          </a:xfrm>
          <a:prstGeom prst="roundRect">
            <a:avLst>
              <a:gd name="adj" fmla="val 0"/>
            </a:avLst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7" b="99882" l="5654" r="89753">
                        <a14:foregroundMark x1="31449" y1="34511" x2="31449" y2="34511"/>
                        <a14:foregroundMark x1="31449" y1="33451" x2="31449" y2="33451"/>
                        <a14:foregroundMark x1="64841" y1="48645" x2="64841" y2="48645"/>
                        <a14:foregroundMark x1="63604" y1="46172" x2="60071" y2="46054"/>
                        <a14:foregroundMark x1="31449" y1="65489" x2="31449" y2="70554"/>
                        <a14:foregroundMark x1="28445" y1="93051" x2="28445" y2="96584"/>
                        <a14:foregroundMark x1="19965" y1="92933" x2="19965" y2="96113"/>
                        <a14:foregroundMark x1="19611" y1="90459" x2="19258" y2="92462"/>
                        <a14:foregroundMark x1="18021" y1="90106" x2="19611" y2="94582"/>
                        <a14:foregroundMark x1="65901" y1="45583" x2="63604" y2="53592"/>
                        <a14:foregroundMark x1="32686" y1="33804" x2="34629" y2="38163"/>
                        <a14:backgroundMark x1="27385" y1="61013" x2="27739" y2="69611"/>
                        <a14:backgroundMark x1="27739" y1="63604" x2="26855" y2="70789"/>
                        <a14:backgroundMark x1="27385" y1="62073" x2="28092" y2="65371"/>
                        <a14:backgroundMark x1="26502" y1="61249" x2="30742" y2="61837"/>
                        <a14:backgroundMark x1="25795" y1="66196" x2="27385" y2="69611"/>
                        <a14:backgroundMark x1="26855" y1="70318" x2="26855" y2="70318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44681" y="1721497"/>
            <a:ext cx="3424335" cy="5136503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3736806" y="2827376"/>
            <a:ext cx="441659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600" b="0" cap="none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</a:t>
            </a:r>
            <a:endParaRPr lang="en-US" altLang="ko-KR" sz="6600" b="0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4631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80575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smtClean="0"/>
              <a:t>:: </a:t>
            </a:r>
            <a:r>
              <a:rPr lang="ko-KR" altLang="en-US" smtClean="0"/>
              <a:t>이 장에서 배울 내용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290AC-E9DF-4D8A-BFF2-6573C8EB9E5F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2015-03-17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200AA-FD12-41AE-B457-50FF59B4BE9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1254487" y="1667100"/>
            <a:ext cx="8348572" cy="507386"/>
            <a:chOff x="1254487" y="1667100"/>
            <a:chExt cx="8348572" cy="507386"/>
          </a:xfrm>
        </p:grpSpPr>
        <p:sp>
          <p:nvSpPr>
            <p:cNvPr id="14" name="직사각형 13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그룹 15"/>
          <p:cNvGrpSpPr/>
          <p:nvPr userDrawn="1"/>
        </p:nvGrpSpPr>
        <p:grpSpPr>
          <a:xfrm>
            <a:off x="1254487" y="2481139"/>
            <a:ext cx="8348572" cy="507386"/>
            <a:chOff x="1254487" y="1667100"/>
            <a:chExt cx="8348572" cy="507386"/>
          </a:xfrm>
        </p:grpSpPr>
        <p:sp>
          <p:nvSpPr>
            <p:cNvPr id="17" name="직사각형 16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>
            <a:off x="1254487" y="3256228"/>
            <a:ext cx="8348572" cy="507386"/>
            <a:chOff x="1254487" y="1667100"/>
            <a:chExt cx="8348572" cy="507386"/>
          </a:xfrm>
        </p:grpSpPr>
        <p:sp>
          <p:nvSpPr>
            <p:cNvPr id="20" name="직사각형 19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123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00209"/>
            <a:ext cx="9557657" cy="703402"/>
          </a:xfrm>
        </p:spPr>
        <p:txBody>
          <a:bodyPr>
            <a:normAutofit/>
          </a:bodyPr>
          <a:lstStyle>
            <a:lvl1pPr>
              <a:defRPr sz="36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2015-03-17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순서도: 수동 입력 7"/>
          <p:cNvSpPr/>
          <p:nvPr userDrawn="1"/>
        </p:nvSpPr>
        <p:spPr>
          <a:xfrm rot="5400000" flipH="1">
            <a:off x="802967" y="222422"/>
            <a:ext cx="464901" cy="85897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935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3935 h 10000"/>
              <a:gd name="connsiteX0" fmla="*/ 0 w 10000"/>
              <a:gd name="connsiteY0" fmla="*/ 178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1784 h 10000"/>
              <a:gd name="connsiteX0" fmla="*/ 0 w 10230"/>
              <a:gd name="connsiteY0" fmla="*/ 3719 h 11935"/>
              <a:gd name="connsiteX1" fmla="*/ 10230 w 10230"/>
              <a:gd name="connsiteY1" fmla="*/ 0 h 11935"/>
              <a:gd name="connsiteX2" fmla="*/ 10000 w 10230"/>
              <a:gd name="connsiteY2" fmla="*/ 11935 h 11935"/>
              <a:gd name="connsiteX3" fmla="*/ 0 w 10230"/>
              <a:gd name="connsiteY3" fmla="*/ 11935 h 11935"/>
              <a:gd name="connsiteX4" fmla="*/ 0 w 10230"/>
              <a:gd name="connsiteY4" fmla="*/ 3719 h 11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30" h="11935">
                <a:moveTo>
                  <a:pt x="0" y="3719"/>
                </a:moveTo>
                <a:lnTo>
                  <a:pt x="10230" y="0"/>
                </a:lnTo>
                <a:cubicBezTo>
                  <a:pt x="10153" y="3978"/>
                  <a:pt x="10077" y="7957"/>
                  <a:pt x="10000" y="11935"/>
                </a:cubicBezTo>
                <a:lnTo>
                  <a:pt x="0" y="11935"/>
                </a:lnTo>
                <a:lnTo>
                  <a:pt x="0" y="3719"/>
                </a:lnTo>
                <a:close/>
              </a:path>
            </a:pathLst>
          </a:cu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744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2015-03-17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801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2015-03-17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12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2015-03-17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565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2015-03-17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753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2015-03-17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744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2015-03-17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379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 userDrawn="1"/>
        </p:nvSpPr>
        <p:spPr>
          <a:xfrm>
            <a:off x="375557" y="212271"/>
            <a:ext cx="11446329" cy="6509204"/>
          </a:xfrm>
          <a:prstGeom prst="roundRect">
            <a:avLst>
              <a:gd name="adj" fmla="val 26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5BAC6-7EE1-422B-8FE5-40737EF3DD31}" type="datetimeFigureOut">
              <a:rPr lang="ko-KR" altLang="en-US" smtClean="0"/>
              <a:pPr/>
              <a:t>2015-03-17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58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4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67818" y="1396018"/>
            <a:ext cx="9144000" cy="1270616"/>
          </a:xfrm>
        </p:spPr>
        <p:txBody>
          <a:bodyPr/>
          <a:lstStyle/>
          <a:p>
            <a:r>
              <a:rPr lang="en-US" altLang="ko-KR" dirty="0" smtClean="0"/>
              <a:t>HTML5</a:t>
            </a:r>
            <a:r>
              <a:rPr lang="ko-KR" altLang="en-US" dirty="0" smtClean="0"/>
              <a:t>와 멀티미디어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02795" y="2018989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</a:t>
            </a:r>
            <a:endParaRPr lang="ko-KR" altLang="en-US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818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&lt;</a:t>
            </a:r>
            <a:r>
              <a:rPr lang="en-US" altLang="ko-KR" sz="3200" dirty="0" err="1" smtClean="0"/>
              <a:t>img</a:t>
            </a:r>
            <a:r>
              <a:rPr lang="en-US" altLang="ko-KR" sz="3200" dirty="0" smtClean="0"/>
              <a:t>&gt; </a:t>
            </a:r>
            <a:r>
              <a:rPr lang="ko-KR" altLang="en-US" sz="3200" dirty="0" smtClean="0"/>
              <a:t>태그</a:t>
            </a:r>
            <a:endParaRPr lang="ko-KR" alt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936702" y="1271239"/>
            <a:ext cx="989113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&lt;</a:t>
            </a:r>
            <a:r>
              <a:rPr lang="en-US" altLang="ko-KR" sz="2400" b="1" dirty="0" err="1" smtClean="0"/>
              <a:t>img</a:t>
            </a:r>
            <a:r>
              <a:rPr lang="en-US" altLang="ko-KR" sz="2400" b="1" dirty="0" smtClean="0"/>
              <a:t>&gt; </a:t>
            </a:r>
            <a:r>
              <a:rPr lang="ko-KR" altLang="en-US" sz="2400" b="1" dirty="0" smtClean="0"/>
              <a:t>태그의 속성</a:t>
            </a:r>
            <a:endParaRPr lang="en-US" altLang="ko-KR" sz="2400" b="1" dirty="0" smtClean="0"/>
          </a:p>
          <a:p>
            <a:pPr lvl="1">
              <a:lnSpc>
                <a:spcPct val="150000"/>
              </a:lnSpc>
            </a:pPr>
            <a:r>
              <a:rPr lang="ko-KR" altLang="en-US" sz="2000" b="1"/>
              <a:t>⑤</a:t>
            </a:r>
            <a:r>
              <a:rPr lang="ko-KR" altLang="en-US" sz="2000" b="1" smtClean="0"/>
              <a:t> </a:t>
            </a:r>
            <a:r>
              <a:rPr lang="en-US" altLang="ko-KR" sz="2000" b="1" smtClean="0"/>
              <a:t>usemap </a:t>
            </a:r>
            <a:r>
              <a:rPr lang="ko-KR" altLang="en-US" sz="2000" dirty="0"/>
              <a:t>속성</a:t>
            </a:r>
            <a:r>
              <a:rPr lang="ko-KR" altLang="en-US" sz="2000" b="1" dirty="0"/>
              <a:t> </a:t>
            </a:r>
            <a:r>
              <a:rPr lang="en-US" altLang="ko-KR" sz="2000" b="1"/>
              <a:t>: </a:t>
            </a:r>
            <a:r>
              <a:rPr lang="ko-KR" altLang="en-US" sz="2000" smtClean="0"/>
              <a:t>이미지</a:t>
            </a:r>
            <a:r>
              <a:rPr lang="en-US" altLang="ko-KR" sz="2000" smtClean="0"/>
              <a:t> </a:t>
            </a:r>
            <a:r>
              <a:rPr lang="ko-KR" altLang="en-US" sz="2000" smtClean="0"/>
              <a:t>맵 지정</a:t>
            </a:r>
            <a:r>
              <a:rPr lang="en-US" altLang="ko-KR" sz="2000" smtClean="0"/>
              <a:t> </a:t>
            </a:r>
          </a:p>
          <a:p>
            <a:pPr lvl="2">
              <a:lnSpc>
                <a:spcPct val="150000"/>
              </a:lnSpc>
              <a:buFontTx/>
              <a:buChar char="-"/>
            </a:pPr>
            <a:r>
              <a:rPr lang="en-US" altLang="ko-KR" sz="2000"/>
              <a:t> </a:t>
            </a:r>
            <a:r>
              <a:rPr lang="en-US" altLang="ko-KR" sz="2000" smtClean="0"/>
              <a:t>&lt;map&gt; </a:t>
            </a:r>
            <a:r>
              <a:rPr lang="ko-KR" altLang="en-US" sz="2000" smtClean="0"/>
              <a:t>태그를 이용해 이미지맵을 만들고</a:t>
            </a:r>
            <a:r>
              <a:rPr lang="en-US" altLang="ko-KR" sz="2000" smtClean="0"/>
              <a:t>, </a:t>
            </a:r>
          </a:p>
          <a:p>
            <a:pPr lvl="2">
              <a:lnSpc>
                <a:spcPct val="150000"/>
              </a:lnSpc>
              <a:buFontTx/>
              <a:buChar char="-"/>
            </a:pPr>
            <a:r>
              <a:rPr lang="en-US" altLang="ko-KR" sz="2000"/>
              <a:t> </a:t>
            </a:r>
            <a:r>
              <a:rPr lang="en-US" altLang="ko-KR" sz="2000" smtClean="0"/>
              <a:t>&lt;img&gt; </a:t>
            </a:r>
            <a:r>
              <a:rPr lang="ko-KR" altLang="en-US" sz="2000" smtClean="0"/>
              <a:t>태그의 </a:t>
            </a:r>
            <a:r>
              <a:rPr lang="en-US" altLang="ko-KR" sz="2000" smtClean="0"/>
              <a:t>usemap </a:t>
            </a:r>
            <a:r>
              <a:rPr lang="ko-KR" altLang="en-US" sz="2000" smtClean="0"/>
              <a:t>속성으로 사용할 이미지맵 지정</a:t>
            </a:r>
            <a:endParaRPr lang="en-US" altLang="ko-KR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936701" y="3823916"/>
            <a:ext cx="100083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&lt;</a:t>
            </a:r>
            <a:r>
              <a:rPr lang="en-US" altLang="ko-KR" dirty="0" err="1">
                <a:solidFill>
                  <a:srgbClr val="0070C0"/>
                </a:solidFill>
              </a:rPr>
              <a:t>img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en-US" altLang="ko-KR" dirty="0" err="1">
                <a:solidFill>
                  <a:srgbClr val="0070C0"/>
                </a:solidFill>
              </a:rPr>
              <a:t>src</a:t>
            </a:r>
            <a:r>
              <a:rPr lang="en-US" altLang="ko-KR" dirty="0">
                <a:solidFill>
                  <a:srgbClr val="0070C0"/>
                </a:solidFill>
              </a:rPr>
              <a:t>="map.png"  alt="" </a:t>
            </a:r>
            <a:r>
              <a:rPr lang="en-US" altLang="ko-KR" dirty="0" err="1">
                <a:solidFill>
                  <a:srgbClr val="C00000"/>
                </a:solidFill>
              </a:rPr>
              <a:t>usemap</a:t>
            </a:r>
            <a:r>
              <a:rPr lang="en-US" altLang="ko-KR" dirty="0">
                <a:solidFill>
                  <a:srgbClr val="C00000"/>
                </a:solidFill>
              </a:rPr>
              <a:t>="#favorites"</a:t>
            </a:r>
            <a:r>
              <a:rPr lang="en-US" altLang="ko-KR" dirty="0">
                <a:solidFill>
                  <a:srgbClr val="0070C0"/>
                </a:solidFill>
              </a:rPr>
              <a:t>&gt;</a:t>
            </a:r>
          </a:p>
          <a:p>
            <a:r>
              <a:rPr lang="en-US" altLang="ko-KR" dirty="0">
                <a:solidFill>
                  <a:srgbClr val="C00000"/>
                </a:solidFill>
              </a:rPr>
              <a:t>&lt;map name="favorites"&gt;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  &lt;area shape="</a:t>
            </a:r>
            <a:r>
              <a:rPr lang="en-US" altLang="ko-KR" dirty="0" err="1">
                <a:solidFill>
                  <a:srgbClr val="0070C0"/>
                </a:solidFill>
              </a:rPr>
              <a:t>rect</a:t>
            </a:r>
            <a:r>
              <a:rPr lang="en-US" altLang="ko-KR" dirty="0">
                <a:solidFill>
                  <a:srgbClr val="0070C0"/>
                </a:solidFill>
              </a:rPr>
              <a:t>" </a:t>
            </a:r>
            <a:r>
              <a:rPr lang="en-US" altLang="ko-KR" dirty="0" err="1">
                <a:solidFill>
                  <a:srgbClr val="0070C0"/>
                </a:solidFill>
              </a:rPr>
              <a:t>coords</a:t>
            </a:r>
            <a:r>
              <a:rPr lang="en-US" altLang="ko-KR" dirty="0">
                <a:solidFill>
                  <a:srgbClr val="0070C0"/>
                </a:solidFill>
              </a:rPr>
              <a:t>="0,0,128,116" </a:t>
            </a:r>
            <a:r>
              <a:rPr lang="en-US" altLang="ko-KR" dirty="0" smtClean="0">
                <a:solidFill>
                  <a:srgbClr val="0070C0"/>
                </a:solidFill>
              </a:rPr>
              <a:t/>
            </a:r>
            <a:br>
              <a:rPr lang="en-US" altLang="ko-KR" dirty="0" smtClean="0">
                <a:solidFill>
                  <a:srgbClr val="0070C0"/>
                </a:solidFill>
              </a:rPr>
            </a:br>
            <a:r>
              <a:rPr lang="en-US" altLang="ko-KR" dirty="0" err="1" smtClean="0">
                <a:solidFill>
                  <a:srgbClr val="0070C0"/>
                </a:solidFill>
              </a:rPr>
              <a:t>href</a:t>
            </a:r>
            <a:r>
              <a:rPr lang="en-US" altLang="ko-KR" dirty="0">
                <a:solidFill>
                  <a:srgbClr val="0070C0"/>
                </a:solidFill>
              </a:rPr>
              <a:t>="http://www.twitter.com/funnycom" </a:t>
            </a:r>
            <a:r>
              <a:rPr lang="en-US" altLang="ko-KR" dirty="0" smtClean="0">
                <a:solidFill>
                  <a:srgbClr val="0070C0"/>
                </a:solidFill>
              </a:rPr>
              <a:t>title</a:t>
            </a:r>
            <a:r>
              <a:rPr lang="en-US" altLang="ko-KR" dirty="0">
                <a:solidFill>
                  <a:srgbClr val="0070C0"/>
                </a:solidFill>
              </a:rPr>
              <a:t>="</a:t>
            </a:r>
            <a:r>
              <a:rPr lang="ko-KR" altLang="en-US" dirty="0" err="1">
                <a:solidFill>
                  <a:srgbClr val="0070C0"/>
                </a:solidFill>
              </a:rPr>
              <a:t>트위터로</a:t>
            </a:r>
            <a:r>
              <a:rPr lang="ko-KR" altLang="en-US" dirty="0">
                <a:solidFill>
                  <a:srgbClr val="0070C0"/>
                </a:solidFill>
              </a:rPr>
              <a:t> 연결하기</a:t>
            </a:r>
            <a:r>
              <a:rPr lang="en-US" altLang="ko-KR" dirty="0">
                <a:solidFill>
                  <a:srgbClr val="0070C0"/>
                </a:solidFill>
              </a:rPr>
              <a:t>" </a:t>
            </a:r>
            <a:r>
              <a:rPr lang="en-US" altLang="ko-KR" dirty="0" smtClean="0">
                <a:solidFill>
                  <a:srgbClr val="0070C0"/>
                </a:solidFill>
              </a:rPr>
              <a:t/>
            </a:r>
            <a:br>
              <a:rPr lang="en-US" altLang="ko-KR" dirty="0" smtClean="0">
                <a:solidFill>
                  <a:srgbClr val="0070C0"/>
                </a:solidFill>
              </a:rPr>
            </a:br>
            <a:r>
              <a:rPr lang="en-US" altLang="ko-KR" dirty="0" smtClean="0">
                <a:solidFill>
                  <a:srgbClr val="0070C0"/>
                </a:solidFill>
              </a:rPr>
              <a:t>target</a:t>
            </a:r>
            <a:r>
              <a:rPr lang="en-US" altLang="ko-KR" dirty="0">
                <a:solidFill>
                  <a:srgbClr val="0070C0"/>
                </a:solidFill>
              </a:rPr>
              <a:t>="_blank"&gt;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  &lt;area shape="</a:t>
            </a:r>
            <a:r>
              <a:rPr lang="en-US" altLang="ko-KR" dirty="0" err="1">
                <a:solidFill>
                  <a:srgbClr val="0070C0"/>
                </a:solidFill>
              </a:rPr>
              <a:t>rect</a:t>
            </a:r>
            <a:r>
              <a:rPr lang="en-US" altLang="ko-KR" dirty="0">
                <a:solidFill>
                  <a:srgbClr val="0070C0"/>
                </a:solidFill>
              </a:rPr>
              <a:t>" </a:t>
            </a:r>
            <a:r>
              <a:rPr lang="en-US" altLang="ko-KR" dirty="0" err="1">
                <a:solidFill>
                  <a:srgbClr val="0070C0"/>
                </a:solidFill>
              </a:rPr>
              <a:t>coords</a:t>
            </a:r>
            <a:r>
              <a:rPr lang="en-US" altLang="ko-KR" dirty="0">
                <a:solidFill>
                  <a:srgbClr val="0070C0"/>
                </a:solidFill>
              </a:rPr>
              <a:t>="129,0,250,116" </a:t>
            </a:r>
            <a:r>
              <a:rPr lang="en-US" altLang="ko-KR" dirty="0" smtClean="0">
                <a:solidFill>
                  <a:srgbClr val="0070C0"/>
                </a:solidFill>
              </a:rPr>
              <a:t/>
            </a:r>
            <a:br>
              <a:rPr lang="en-US" altLang="ko-KR" dirty="0" smtClean="0">
                <a:solidFill>
                  <a:srgbClr val="0070C0"/>
                </a:solidFill>
              </a:rPr>
            </a:br>
            <a:r>
              <a:rPr lang="en-US" altLang="ko-KR" dirty="0" err="1" smtClean="0">
                <a:solidFill>
                  <a:srgbClr val="0070C0"/>
                </a:solidFill>
              </a:rPr>
              <a:t>href</a:t>
            </a:r>
            <a:r>
              <a:rPr lang="en-US" altLang="ko-KR" dirty="0">
                <a:solidFill>
                  <a:srgbClr val="0070C0"/>
                </a:solidFill>
              </a:rPr>
              <a:t>="http://www.facebook.com/do.it.html5" title="</a:t>
            </a:r>
            <a:r>
              <a:rPr lang="ko-KR" altLang="en-US" dirty="0" err="1">
                <a:solidFill>
                  <a:srgbClr val="0070C0"/>
                </a:solidFill>
              </a:rPr>
              <a:t>페이스북으로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/>
            </a:r>
            <a:br>
              <a:rPr lang="en-US" altLang="ko-KR" dirty="0" smtClean="0">
                <a:solidFill>
                  <a:srgbClr val="0070C0"/>
                </a:solidFill>
              </a:rPr>
            </a:br>
            <a:r>
              <a:rPr lang="ko-KR" altLang="en-US" dirty="0" smtClean="0">
                <a:solidFill>
                  <a:srgbClr val="0070C0"/>
                </a:solidFill>
              </a:rPr>
              <a:t>연결하기</a:t>
            </a:r>
            <a:r>
              <a:rPr lang="en-US" altLang="ko-KR" dirty="0">
                <a:solidFill>
                  <a:srgbClr val="0070C0"/>
                </a:solidFill>
              </a:rPr>
              <a:t>" target="_blank"&gt;</a:t>
            </a:r>
          </a:p>
          <a:p>
            <a:r>
              <a:rPr lang="en-US" altLang="ko-KR" dirty="0">
                <a:solidFill>
                  <a:srgbClr val="C00000"/>
                </a:solidFill>
              </a:rPr>
              <a:t>&lt;/map&gt;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836" y="4101021"/>
            <a:ext cx="3170815" cy="2077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3398982" y="1043709"/>
            <a:ext cx="7428851" cy="1150859"/>
            <a:chOff x="3398982" y="1043709"/>
            <a:chExt cx="7428851" cy="1150859"/>
          </a:xfrm>
        </p:grpSpPr>
        <p:sp>
          <p:nvSpPr>
            <p:cNvPr id="5" name="구름 4"/>
            <p:cNvSpPr/>
            <p:nvPr/>
          </p:nvSpPr>
          <p:spPr>
            <a:xfrm flipH="1">
              <a:off x="3398982" y="1653309"/>
              <a:ext cx="1459345" cy="541259"/>
            </a:xfrm>
            <a:prstGeom prst="cloud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구부러진 연결선 9"/>
            <p:cNvCxnSpPr>
              <a:stCxn id="5" idx="3"/>
            </p:cNvCxnSpPr>
            <p:nvPr/>
          </p:nvCxnSpPr>
          <p:spPr>
            <a:xfrm rot="5400000" flipH="1" flipV="1">
              <a:off x="4504037" y="895857"/>
              <a:ext cx="413017" cy="1163782"/>
            </a:xfrm>
            <a:prstGeom prst="curvedConnector2">
              <a:avLst/>
            </a:prstGeom>
            <a:ln w="127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292436" y="1043709"/>
              <a:ext cx="553539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하나의 이미지에 여러 개의 링크를 만들어 놓은 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870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718457" y="2995710"/>
            <a:ext cx="10515600" cy="1193800"/>
          </a:xfrm>
        </p:spPr>
        <p:txBody>
          <a:bodyPr/>
          <a:lstStyle/>
          <a:p>
            <a:pPr algn="ctr"/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이미지 파일에 캡션 붙이기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635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/>
              <a:t>이미지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파일에 캡션 붙이기</a:t>
            </a:r>
            <a:endParaRPr lang="ko-KR" altLang="en-US" sz="3200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720870" y="1373044"/>
            <a:ext cx="10621385" cy="43846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 smtClean="0"/>
              <a:t>&lt;figure&gt; </a:t>
            </a:r>
            <a:r>
              <a:rPr lang="ko-KR" altLang="en-US" sz="2000" b="1" dirty="0" smtClean="0"/>
              <a:t>태그</a:t>
            </a:r>
            <a:endParaRPr lang="en-US" altLang="ko-KR" sz="2000" b="1" dirty="0" smtClean="0"/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sym typeface="Wingdings" panose="05000000000000000000" pitchFamily="2" charset="2"/>
              </a:rPr>
              <a:t>캡션을 붙일 대상을 지정한다</a:t>
            </a:r>
            <a:r>
              <a:rPr lang="en-US" altLang="ko-KR" sz="2000" dirty="0" smtClean="0">
                <a:sym typeface="Wingdings" panose="05000000000000000000" pitchFamily="2" charset="2"/>
              </a:rPr>
              <a:t>. (</a:t>
            </a:r>
            <a:r>
              <a:rPr lang="ko-KR" altLang="en-US" sz="2000" dirty="0" smtClean="0">
                <a:sym typeface="Wingdings" panose="05000000000000000000" pitchFamily="2" charset="2"/>
              </a:rPr>
              <a:t>예</a:t>
            </a:r>
            <a:r>
              <a:rPr lang="en-US" altLang="ko-KR" sz="2000" dirty="0" smtClean="0">
                <a:sym typeface="Wingdings" panose="05000000000000000000" pitchFamily="2" charset="2"/>
              </a:rPr>
              <a:t>, </a:t>
            </a:r>
            <a:r>
              <a:rPr lang="ko-KR" altLang="en-US" sz="2000" dirty="0" smtClean="0">
                <a:sym typeface="Wingdings" panose="05000000000000000000" pitchFamily="2" charset="2"/>
              </a:rPr>
              <a:t>이미지</a:t>
            </a:r>
            <a:r>
              <a:rPr lang="en-US" altLang="ko-KR" sz="2000" dirty="0" smtClean="0">
                <a:sym typeface="Wingdings" panose="05000000000000000000" pitchFamily="2" charset="2"/>
              </a:rPr>
              <a:t>, </a:t>
            </a:r>
            <a:r>
              <a:rPr lang="ko-KR" altLang="en-US" sz="2000" dirty="0" smtClean="0">
                <a:sym typeface="Wingdings" panose="05000000000000000000" pitchFamily="2" charset="2"/>
              </a:rPr>
              <a:t>동영상 등</a:t>
            </a:r>
            <a:r>
              <a:rPr lang="en-US" altLang="ko-KR" sz="2000" dirty="0" smtClean="0"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sym typeface="Wingdings" panose="05000000000000000000" pitchFamily="2" charset="2"/>
              </a:rPr>
              <a:t>여러 개의 미디어를 하나의 </a:t>
            </a:r>
            <a:r>
              <a:rPr lang="en-US" altLang="ko-KR" sz="2000" dirty="0" smtClean="0">
                <a:sym typeface="Wingdings" panose="05000000000000000000" pitchFamily="2" charset="2"/>
              </a:rPr>
              <a:t>&lt;figure&gt; </a:t>
            </a:r>
            <a:r>
              <a:rPr lang="ko-KR" altLang="en-US" sz="2000" dirty="0" smtClean="0">
                <a:sym typeface="Wingdings" panose="05000000000000000000" pitchFamily="2" charset="2"/>
              </a:rPr>
              <a:t>태그로 묶을 수도 있다</a:t>
            </a:r>
            <a:r>
              <a:rPr lang="en-US" altLang="ko-KR" sz="2000" dirty="0" smtClean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2000" dirty="0" smtClean="0"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 smtClean="0"/>
              <a:t>&lt;</a:t>
            </a:r>
            <a:r>
              <a:rPr lang="en-US" altLang="ko-KR" sz="2000" b="1" dirty="0" err="1" smtClean="0"/>
              <a:t>figcaption</a:t>
            </a:r>
            <a:r>
              <a:rPr lang="en-US" altLang="ko-KR" sz="2000" b="1" dirty="0" smtClean="0"/>
              <a:t>&gt; </a:t>
            </a:r>
            <a:r>
              <a:rPr lang="ko-KR" altLang="en-US" sz="2000" b="1" dirty="0" smtClean="0"/>
              <a:t>태그</a:t>
            </a:r>
            <a:endParaRPr lang="en-US" altLang="ko-KR" sz="2000" b="1" dirty="0" smtClean="0"/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2000" dirty="0" smtClean="0"/>
              <a:t>&lt;figure&gt; </a:t>
            </a:r>
            <a:r>
              <a:rPr lang="ko-KR" altLang="en-US" sz="2000" dirty="0" smtClean="0"/>
              <a:t>태그로 묶은 미디어에 캡션을 붙인다</a:t>
            </a:r>
            <a:r>
              <a:rPr lang="en-US" altLang="ko-KR" sz="2000" dirty="0" smtClean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 smtClean="0"/>
              <a:t>&lt;</a:t>
            </a:r>
            <a:r>
              <a:rPr lang="en-US" altLang="ko-KR" sz="2000" dirty="0" err="1" smtClean="0"/>
              <a:t>figcaption</a:t>
            </a:r>
            <a:r>
              <a:rPr lang="en-US" altLang="ko-KR" sz="2000" dirty="0" smtClean="0"/>
              <a:t>&gt; </a:t>
            </a:r>
            <a:r>
              <a:rPr lang="ko-KR" altLang="en-US" sz="2000" dirty="0" smtClean="0"/>
              <a:t>내용 </a:t>
            </a:r>
            <a:r>
              <a:rPr lang="en-US" altLang="ko-KR" sz="2000" dirty="0" smtClean="0"/>
              <a:t>&lt;/</a:t>
            </a:r>
            <a:r>
              <a:rPr lang="en-US" altLang="ko-KR" sz="2000" dirty="0" err="1" smtClean="0"/>
              <a:t>figcaption</a:t>
            </a:r>
            <a:r>
              <a:rPr lang="en-US" altLang="ko-KR" sz="2000" dirty="0" smtClean="0"/>
              <a:t>&gt;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8941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이미지 파일에 캡션 붙이기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31" y="2020595"/>
            <a:ext cx="5921703" cy="3465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60777"/>
            <a:ext cx="5562600" cy="391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9701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718457" y="2995710"/>
            <a:ext cx="10515600" cy="1193800"/>
          </a:xfrm>
        </p:spPr>
        <p:txBody>
          <a:bodyPr/>
          <a:lstStyle/>
          <a:p>
            <a:pPr algn="ctr"/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멀티미디어 재생하기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447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/>
              <a:t>웹과 멀티미디어</a:t>
            </a:r>
            <a:endParaRPr lang="ko-KR" altLang="en-US" sz="3200" dirty="0"/>
          </a:p>
        </p:txBody>
      </p:sp>
      <p:sp>
        <p:nvSpPr>
          <p:cNvPr id="3" name="내용 개체 틀 3"/>
          <p:cNvSpPr txBox="1">
            <a:spLocks/>
          </p:cNvSpPr>
          <p:nvPr/>
        </p:nvSpPr>
        <p:spPr>
          <a:xfrm>
            <a:off x="720870" y="1425287"/>
            <a:ext cx="7887421" cy="53888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800" b="1" dirty="0"/>
              <a:t>HTML4</a:t>
            </a:r>
            <a:r>
              <a:rPr lang="en-US" altLang="ko-KR" sz="1800" dirty="0"/>
              <a:t> : </a:t>
            </a:r>
            <a:r>
              <a:rPr lang="en-US" altLang="ko-KR" sz="1800" dirty="0" smtClean="0"/>
              <a:t> </a:t>
            </a:r>
            <a:r>
              <a:rPr lang="ko-KR" altLang="en-US" sz="1800" b="1" dirty="0" smtClean="0">
                <a:solidFill>
                  <a:srgbClr val="FF0000"/>
                </a:solidFill>
              </a:rPr>
              <a:t>웹 브라우저에서 이미지를 제외한 멀티미디어를 재생할 수 없다</a:t>
            </a:r>
            <a:r>
              <a:rPr lang="en-US" altLang="ko-KR" sz="1800" b="1" dirty="0" smtClean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4" name="_x160177464" descr="new4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788" y="2198254"/>
            <a:ext cx="5521609" cy="427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18836" y="2348913"/>
            <a:ext cx="524625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웹에서 </a:t>
            </a:r>
            <a:r>
              <a:rPr lang="ko-KR" altLang="en-US" dirty="0"/>
              <a:t>음악을 듣거나 동영상을 보기 위해서 </a:t>
            </a:r>
            <a:r>
              <a:rPr lang="ko-KR" altLang="en-US" dirty="0" smtClean="0"/>
              <a:t>별도의 </a:t>
            </a:r>
            <a:r>
              <a:rPr lang="ko-KR" altLang="en-US" dirty="0" err="1"/>
              <a:t>플러그인을</a:t>
            </a:r>
            <a:r>
              <a:rPr lang="ko-KR" altLang="en-US" dirty="0"/>
              <a:t> 이용 </a:t>
            </a:r>
            <a:r>
              <a:rPr lang="en-US" altLang="ko-KR" dirty="0" smtClean="0"/>
              <a:t>(</a:t>
            </a:r>
            <a:r>
              <a:rPr lang="ko-KR" altLang="en-US" dirty="0"/>
              <a:t>윈도우 미디어 플레이어나 플래시 플레이어</a:t>
            </a:r>
            <a:r>
              <a:rPr lang="en-US" altLang="ko-KR" dirty="0"/>
              <a:t>, </a:t>
            </a:r>
            <a:r>
              <a:rPr lang="ko-KR" altLang="en-US" dirty="0" err="1" smtClean="0"/>
              <a:t>실버라이트</a:t>
            </a:r>
            <a:r>
              <a:rPr lang="ko-KR" altLang="en-US" dirty="0" smtClean="0"/>
              <a:t> 등</a:t>
            </a:r>
            <a:r>
              <a:rPr lang="en-US" altLang="ko-KR" dirty="0" smtClean="0"/>
              <a:t>)</a:t>
            </a:r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err="1"/>
              <a:t>플러그인은</a:t>
            </a:r>
            <a:r>
              <a:rPr lang="ko-KR" altLang="en-US" dirty="0"/>
              <a:t> 설치하기 번거롭거나 아예 불가능한 경우도 있어서 </a:t>
            </a:r>
            <a:r>
              <a:rPr lang="ko-KR" altLang="en-US" dirty="0" err="1"/>
              <a:t>스마트폰이나</a:t>
            </a:r>
            <a:r>
              <a:rPr lang="ko-KR" altLang="en-US" dirty="0"/>
              <a:t> </a:t>
            </a:r>
            <a:r>
              <a:rPr lang="ko-KR" altLang="en-US" dirty="0" err="1"/>
              <a:t>태블릿</a:t>
            </a:r>
            <a:r>
              <a:rPr lang="ko-KR" altLang="en-US" dirty="0"/>
              <a:t> </a:t>
            </a:r>
            <a:r>
              <a:rPr lang="en-US" altLang="ko-KR" dirty="0"/>
              <a:t>PC </a:t>
            </a:r>
            <a:r>
              <a:rPr lang="ko-KR" altLang="en-US" dirty="0"/>
              <a:t>등에서 동영상을 보거나 음악을 듣지 못하는 경우가 </a:t>
            </a:r>
            <a:r>
              <a:rPr lang="ko-KR" altLang="en-US" dirty="0" smtClean="0"/>
              <a:t>많다</a:t>
            </a:r>
            <a:r>
              <a:rPr lang="en-US" altLang="ko-KR" dirty="0"/>
              <a:t>. </a:t>
            </a:r>
            <a:endParaRPr lang="ko-KR" altLang="en-US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168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&lt;embed&gt; </a:t>
            </a:r>
            <a:r>
              <a:rPr lang="ko-KR" altLang="en-US" sz="3200" dirty="0" smtClean="0"/>
              <a:t>태그</a:t>
            </a:r>
            <a:r>
              <a:rPr lang="en-US" altLang="ko-KR" sz="3200" dirty="0" smtClean="0"/>
              <a:t> </a:t>
            </a:r>
            <a:endParaRPr lang="ko-KR" altLang="en-US" sz="3200" dirty="0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471488" y="1520825"/>
            <a:ext cx="10621385" cy="43846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 smtClean="0"/>
              <a:t>&lt;embed&gt; </a:t>
            </a:r>
            <a:r>
              <a:rPr lang="ko-KR" altLang="en-US" sz="2000" dirty="0" smtClean="0"/>
              <a:t>태그는 사용이 쉬워 많이 쓰기는 하지만 </a:t>
            </a:r>
            <a:r>
              <a:rPr lang="en-US" altLang="ko-KR" sz="2000" dirty="0" smtClean="0"/>
              <a:t>HTML4 </a:t>
            </a:r>
            <a:r>
              <a:rPr lang="ko-KR" altLang="en-US" sz="2000" dirty="0" smtClean="0"/>
              <a:t>표준 태그가 아니었다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>
                <a:sym typeface="Wingdings" panose="05000000000000000000" pitchFamily="2" charset="2"/>
              </a:rPr>
              <a:t> HTML5</a:t>
            </a:r>
            <a:r>
              <a:rPr lang="ko-KR" altLang="en-US" sz="2000" dirty="0" smtClean="0">
                <a:sym typeface="Wingdings" panose="05000000000000000000" pitchFamily="2" charset="2"/>
              </a:rPr>
              <a:t>에서는 다시 표준 태그가 되었다</a:t>
            </a:r>
            <a:r>
              <a:rPr lang="en-US" altLang="ko-KR" sz="2000" dirty="0" smtClean="0">
                <a:sym typeface="Wingdings" panose="05000000000000000000" pitchFamily="2" charset="2"/>
              </a:rPr>
              <a:t>.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2600" b="1" dirty="0" smtClean="0">
                <a:solidFill>
                  <a:srgbClr val="FF0000"/>
                </a:solidFill>
              </a:rPr>
              <a:t>&lt;embed </a:t>
            </a:r>
            <a:r>
              <a:rPr lang="en-US" altLang="ko-KR" sz="2600" b="1" dirty="0" err="1" smtClean="0">
                <a:solidFill>
                  <a:srgbClr val="FF0000"/>
                </a:solidFill>
              </a:rPr>
              <a:t>src</a:t>
            </a:r>
            <a:r>
              <a:rPr lang="en-US" altLang="ko-KR" sz="2600" b="1" dirty="0" smtClean="0">
                <a:solidFill>
                  <a:srgbClr val="FF0000"/>
                </a:solidFill>
              </a:rPr>
              <a:t>=“</a:t>
            </a:r>
            <a:r>
              <a:rPr lang="ko-KR" altLang="en-US" sz="2600" b="1" dirty="0" smtClean="0">
                <a:solidFill>
                  <a:srgbClr val="FF0000"/>
                </a:solidFill>
              </a:rPr>
              <a:t>미디어 파일 경로” </a:t>
            </a:r>
            <a:r>
              <a:rPr lang="en-US" altLang="ko-KR" sz="2600" b="1" dirty="0" smtClean="0">
                <a:solidFill>
                  <a:srgbClr val="FF0000"/>
                </a:solidFill>
              </a:rPr>
              <a:t>[width=“</a:t>
            </a:r>
            <a:r>
              <a:rPr lang="ko-KR" altLang="en-US" sz="2600" b="1" dirty="0" smtClean="0">
                <a:solidFill>
                  <a:srgbClr val="FF0000"/>
                </a:solidFill>
              </a:rPr>
              <a:t>너비” </a:t>
            </a:r>
            <a:r>
              <a:rPr lang="en-US" altLang="ko-KR" sz="2600" b="1" dirty="0" smtClean="0">
                <a:solidFill>
                  <a:srgbClr val="FF0000"/>
                </a:solidFill>
              </a:rPr>
              <a:t>height=“</a:t>
            </a:r>
            <a:r>
              <a:rPr lang="ko-KR" altLang="en-US" sz="2600" b="1" dirty="0" smtClean="0">
                <a:solidFill>
                  <a:srgbClr val="FF0000"/>
                </a:solidFill>
              </a:rPr>
              <a:t>높이”</a:t>
            </a:r>
            <a:r>
              <a:rPr lang="en-US" altLang="ko-KR" sz="2600" b="1" dirty="0" smtClean="0">
                <a:solidFill>
                  <a:srgbClr val="FF0000"/>
                </a:solidFill>
              </a:rPr>
              <a:t>]&gt;</a:t>
            </a:r>
            <a:endParaRPr lang="en-US" altLang="ko-KR" sz="22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 smtClean="0"/>
              <a:t>이 소스를 웹 브라우저에서 읽으면 웹 브라우저에서 직접 재생할 수 없기 때문에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윈도우 미디어 플레이어나 </a:t>
            </a:r>
            <a:r>
              <a:rPr lang="ko-KR" altLang="en-US" sz="2000" dirty="0" err="1" smtClean="0"/>
              <a:t>퀵타임</a:t>
            </a:r>
            <a:r>
              <a:rPr lang="ko-KR" altLang="en-US" sz="2000" dirty="0" smtClean="0"/>
              <a:t> 플레이어처럼 해당 웹 브라우저에 멀티미디어 재생용으로 설치되어 있는 플러그인 </a:t>
            </a:r>
            <a:r>
              <a:rPr lang="ko-KR" altLang="en-US" sz="2000" dirty="0" err="1" smtClean="0"/>
              <a:t>프로그램를</a:t>
            </a:r>
            <a:r>
              <a:rPr lang="ko-KR" altLang="en-US" sz="2000" dirty="0" smtClean="0"/>
              <a:t> 실행한 후 그 프로그램 화면을 웹 문서에 보여준다 </a:t>
            </a:r>
            <a:endParaRPr lang="en-US" altLang="ko-KR" sz="20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marL="0" indent="0">
              <a:lnSpc>
                <a:spcPct val="150000"/>
              </a:lnSpc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2664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&lt;embed&gt; </a:t>
            </a:r>
            <a:r>
              <a:rPr lang="ko-KR" altLang="en-US" sz="3200" dirty="0" smtClean="0"/>
              <a:t>태그의 속성</a:t>
            </a:r>
            <a:endParaRPr lang="ko-KR" altLang="en-US" sz="3200" dirty="0"/>
          </a:p>
        </p:txBody>
      </p:sp>
      <p:sp>
        <p:nvSpPr>
          <p:cNvPr id="3" name="직사각형 2"/>
          <p:cNvSpPr/>
          <p:nvPr/>
        </p:nvSpPr>
        <p:spPr>
          <a:xfrm>
            <a:off x="1062182" y="1559135"/>
            <a:ext cx="84328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①</a:t>
            </a:r>
            <a:r>
              <a:rPr lang="en-US" altLang="ko-KR" sz="2000" dirty="0" err="1"/>
              <a:t>src</a:t>
            </a:r>
            <a:r>
              <a:rPr lang="en-US" altLang="ko-KR" sz="2000" dirty="0"/>
              <a:t> : </a:t>
            </a:r>
            <a:r>
              <a:rPr lang="ko-KR" altLang="en-US" sz="2000" dirty="0"/>
              <a:t>미디어 파일의 경로</a:t>
            </a:r>
            <a:r>
              <a:rPr lang="en-US" altLang="ko-KR" sz="2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②</a:t>
            </a:r>
            <a:r>
              <a:rPr lang="en-US" altLang="ko-KR" sz="2000" dirty="0"/>
              <a:t>width, height : </a:t>
            </a:r>
            <a:r>
              <a:rPr lang="ko-KR" altLang="en-US" sz="2000" dirty="0"/>
              <a:t>화면의 너비와 높이</a:t>
            </a:r>
            <a:r>
              <a:rPr lang="en-US" altLang="ko-KR" sz="2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③</a:t>
            </a:r>
            <a:r>
              <a:rPr lang="en-US" altLang="ko-KR" sz="2000" dirty="0"/>
              <a:t>type : </a:t>
            </a:r>
            <a:r>
              <a:rPr lang="ko-KR" altLang="en-US" sz="2000" dirty="0"/>
              <a:t>삽입할 미디어 파일의 </a:t>
            </a:r>
            <a:r>
              <a:rPr lang="en-US" altLang="ko-KR" sz="2000" dirty="0"/>
              <a:t>mime </a:t>
            </a:r>
            <a:r>
              <a:rPr lang="ko-KR" altLang="en-US" sz="2000" dirty="0"/>
              <a:t>타입</a:t>
            </a:r>
            <a:r>
              <a:rPr lang="en-US" altLang="ko-KR" sz="2000" dirty="0"/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/>
              <a:t>wmv</a:t>
            </a:r>
            <a:r>
              <a:rPr lang="en-US" altLang="ko-KR" sz="2000" dirty="0"/>
              <a:t>	video/x-</a:t>
            </a:r>
            <a:r>
              <a:rPr lang="en-US" altLang="ko-KR" sz="2000" dirty="0" err="1"/>
              <a:t>ms</a:t>
            </a:r>
            <a:r>
              <a:rPr lang="en-US" altLang="ko-KR" sz="2000" dirty="0"/>
              <a:t>-</a:t>
            </a:r>
            <a:r>
              <a:rPr lang="en-US" altLang="ko-KR" sz="2000" dirty="0" err="1"/>
              <a:t>wmv</a:t>
            </a:r>
            <a:r>
              <a:rPr lang="en-US" altLang="ko-KR" sz="2000" dirty="0"/>
              <a:t>	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/>
              <a:t>avi</a:t>
            </a:r>
            <a:r>
              <a:rPr lang="en-US" altLang="ko-KR" sz="2000" dirty="0"/>
              <a:t>	video/</a:t>
            </a:r>
            <a:r>
              <a:rPr lang="en-US" altLang="ko-KR" sz="2000" dirty="0" err="1"/>
              <a:t>avi</a:t>
            </a:r>
            <a:r>
              <a:rPr lang="en-US" altLang="ko-KR" sz="2000" dirty="0"/>
              <a:t>	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/>
              <a:t>mov</a:t>
            </a:r>
            <a:r>
              <a:rPr lang="en-US" altLang="ko-KR" sz="2000" dirty="0"/>
              <a:t>	video/</a:t>
            </a:r>
            <a:r>
              <a:rPr lang="en-US" altLang="ko-KR" sz="2000" dirty="0" err="1"/>
              <a:t>mov</a:t>
            </a:r>
            <a:r>
              <a:rPr lang="en-US" altLang="ko-KR" sz="2000" dirty="0"/>
              <a:t>;	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/>
              <a:t>swf</a:t>
            </a:r>
            <a:r>
              <a:rPr lang="en-US" altLang="ko-KR" sz="2000" dirty="0"/>
              <a:t>	</a:t>
            </a:r>
            <a:r>
              <a:rPr lang="en-US" altLang="ko-KR" sz="2000" dirty="0" err="1"/>
              <a:t>appliation</a:t>
            </a:r>
            <a:r>
              <a:rPr lang="en-US" altLang="ko-KR" sz="2000" dirty="0"/>
              <a:t>/x-shockwave-flash;	</a:t>
            </a:r>
          </a:p>
        </p:txBody>
      </p:sp>
    </p:spTree>
    <p:extLst>
      <p:ext uri="{BB962C8B-B14F-4D97-AF65-F5344CB8AC3E}">
        <p14:creationId xmlns:p14="http://schemas.microsoft.com/office/powerpoint/2010/main" val="2462799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HTML5</a:t>
            </a:r>
            <a:r>
              <a:rPr lang="ko-KR" altLang="en-US" sz="3200" dirty="0" smtClean="0"/>
              <a:t>와 비디오</a:t>
            </a:r>
            <a:endParaRPr lang="ko-KR" altLang="en-US" sz="3200" dirty="0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471488" y="1520825"/>
            <a:ext cx="11117262" cy="438467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2000" dirty="0" err="1" smtClean="0"/>
              <a:t>모바일</a:t>
            </a:r>
            <a:r>
              <a:rPr lang="ko-KR" altLang="en-US" sz="2000" dirty="0" smtClean="0"/>
              <a:t> 기기가 등장하면서 플러그인 프로그램을 이용한 방법에도 문제가 생겼다</a:t>
            </a:r>
            <a:r>
              <a:rPr lang="en-US" altLang="ko-KR" sz="2000" dirty="0" smtClean="0"/>
              <a:t>. </a:t>
            </a:r>
            <a:endParaRPr lang="ko-KR" altLang="en-US" sz="2000" dirty="0" smtClean="0"/>
          </a:p>
          <a:p>
            <a:pPr marL="457200" indent="-457200" fontAlgn="base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000" dirty="0" err="1" smtClean="0"/>
              <a:t>모바일</a:t>
            </a:r>
            <a:r>
              <a:rPr lang="ko-KR" altLang="en-US" sz="2000" dirty="0" smtClean="0"/>
              <a:t> 기기는 저장 공간이 크지 않은데 두세 가지의 플러그인 프로그램을 </a:t>
            </a:r>
            <a:r>
              <a:rPr lang="ko-KR" altLang="en-US" sz="2000" dirty="0" err="1" smtClean="0"/>
              <a:t>다운로드해서</a:t>
            </a:r>
            <a:r>
              <a:rPr lang="ko-KR" altLang="en-US" sz="2000" dirty="0" smtClean="0"/>
              <a:t> 설치하면 너무 많은 공간을 차지하게 된다</a:t>
            </a:r>
            <a:r>
              <a:rPr lang="en-US" altLang="ko-KR" sz="2000" dirty="0" smtClean="0"/>
              <a:t>.</a:t>
            </a:r>
          </a:p>
          <a:p>
            <a:pPr marL="457200" indent="-457200" fontAlgn="base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000" dirty="0" smtClean="0"/>
              <a:t>플래시 플레이어 같은 프로그램의 경우 </a:t>
            </a:r>
            <a:r>
              <a:rPr lang="ko-KR" altLang="en-US" sz="2000" dirty="0" err="1" smtClean="0"/>
              <a:t>모바일</a:t>
            </a:r>
            <a:r>
              <a:rPr lang="ko-KR" altLang="en-US" sz="2000" dirty="0" smtClean="0"/>
              <a:t> 기기의 배터리를 훨씬 더 많이 소모하기 때문에 </a:t>
            </a:r>
            <a:r>
              <a:rPr lang="ko-KR" altLang="en-US" sz="2000" dirty="0" err="1" smtClean="0"/>
              <a:t>모바일</a:t>
            </a:r>
            <a:r>
              <a:rPr lang="ko-KR" altLang="en-US" sz="2000" dirty="0" smtClean="0"/>
              <a:t> 기기에는 더욱 적합하지 않다</a:t>
            </a:r>
            <a:r>
              <a:rPr lang="en-US" altLang="ko-KR" sz="2000" dirty="0" smtClean="0"/>
              <a:t>. </a:t>
            </a:r>
            <a:endParaRPr lang="ko-KR" altLang="en-US" sz="2000" dirty="0" smtClean="0"/>
          </a:p>
          <a:p>
            <a:pPr marL="0" indent="0" fontAlgn="base">
              <a:lnSpc>
                <a:spcPct val="150000"/>
              </a:lnSpc>
              <a:buNone/>
            </a:pPr>
            <a:r>
              <a:rPr lang="en-US" altLang="ko-KR" sz="2000" dirty="0"/>
              <a:t>HTML5</a:t>
            </a:r>
            <a:r>
              <a:rPr lang="ko-KR" altLang="en-US" sz="2000" dirty="0"/>
              <a:t>는 </a:t>
            </a:r>
            <a:r>
              <a:rPr lang="en-US" altLang="ko-KR" sz="2000" dirty="0"/>
              <a:t>PC </a:t>
            </a:r>
            <a:r>
              <a:rPr lang="ko-KR" altLang="en-US" sz="2000" dirty="0"/>
              <a:t>뿐만 아니라 웹 브라우저가 설치된 모든 기기에 적용되는 웹 표준이기 때문에 플러그인 프로그램 없이 웹 브라우저 자체에서 멀티미디어를 재생할 수 있다</a:t>
            </a:r>
            <a:r>
              <a:rPr lang="en-US" altLang="ko-KR" sz="2000" dirty="0"/>
              <a:t>. </a:t>
            </a:r>
          </a:p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2000" dirty="0"/>
              <a:t>웹 브라우저마다 재생할 수 있는 멀티미디어 파일의 종류가 다르기 때문에 어떤 파일 형식이 표준이 될 것인가 하는 점이 개발자와 사용자들에게 뜨거운 이슈가 되고 있다</a:t>
            </a:r>
            <a:r>
              <a:rPr lang="en-US" altLang="ko-KR" sz="2000" dirty="0"/>
              <a:t>.</a:t>
            </a:r>
            <a:endParaRPr lang="ko-KR" altLang="en-US" sz="2000" dirty="0"/>
          </a:p>
          <a:p>
            <a:pPr marL="0" indent="0">
              <a:lnSpc>
                <a:spcPct val="150000"/>
              </a:lnSpc>
              <a:buNone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99598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smtClean="0"/>
              <a:t>&lt;video&gt; </a:t>
            </a:r>
            <a:r>
              <a:rPr lang="ko-KR" altLang="en-US" sz="3200" dirty="0" smtClean="0"/>
              <a:t>태그</a:t>
            </a:r>
            <a:endParaRPr lang="ko-KR" alt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600364" y="1403927"/>
            <a:ext cx="10815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C00000"/>
                </a:solidFill>
              </a:rPr>
              <a:t>&lt;video </a:t>
            </a:r>
            <a:r>
              <a:rPr lang="en-US" altLang="ko-KR" sz="2400" b="1" dirty="0" err="1">
                <a:solidFill>
                  <a:srgbClr val="C00000"/>
                </a:solidFill>
              </a:rPr>
              <a:t>src</a:t>
            </a:r>
            <a:r>
              <a:rPr lang="en-US" altLang="ko-KR" sz="2400" b="1" dirty="0">
                <a:solidFill>
                  <a:srgbClr val="C00000"/>
                </a:solidFill>
              </a:rPr>
              <a:t>="gate.mp4" width="450" height="300" controls</a:t>
            </a:r>
            <a:r>
              <a:rPr lang="en-US" altLang="ko-KR" sz="2400" b="1" dirty="0" smtClean="0">
                <a:solidFill>
                  <a:srgbClr val="C00000"/>
                </a:solidFill>
              </a:rPr>
              <a:t>&gt;</a:t>
            </a:r>
            <a:endParaRPr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86691" y="2034877"/>
            <a:ext cx="1025236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mp4 </a:t>
            </a:r>
            <a:r>
              <a:rPr lang="ko-KR" altLang="en-US" sz="2000" dirty="0"/>
              <a:t>라는 비디오 파일 형식은 크롬이나 사파리 브라우저에서만 재생할 수 있다</a:t>
            </a:r>
            <a:r>
              <a:rPr lang="en-US" altLang="ko-KR" sz="2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 err="1"/>
              <a:t>파이어폭스에서</a:t>
            </a:r>
            <a:r>
              <a:rPr lang="ko-KR" altLang="en-US" sz="2000" dirty="0"/>
              <a:t> 열어보면 비디오가 나타나지 않는다</a:t>
            </a:r>
            <a:r>
              <a:rPr lang="en-US" altLang="ko-KR" sz="20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아직까지 </a:t>
            </a:r>
            <a:r>
              <a:rPr lang="en-US" altLang="ko-KR" sz="2000" dirty="0"/>
              <a:t>HTML5 &lt;video&gt; </a:t>
            </a:r>
            <a:r>
              <a:rPr lang="ko-KR" altLang="en-US" sz="2000" dirty="0"/>
              <a:t>태그에서 사용할 파일 형식의 표준이 정해지지 않았다</a:t>
            </a:r>
            <a:r>
              <a:rPr lang="en-US" altLang="ko-KR" sz="2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현재로서는 브라우저마다 재생할 수 있는 파일들을 따로 지정해 주는 방법으로 이 문제를 해결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1108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99592" y="1735494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04-1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9853" y="1735494"/>
            <a:ext cx="306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HTML5</a:t>
            </a:r>
            <a:r>
              <a:rPr lang="ko-KR" altLang="en-US" sz="2000" dirty="0" smtClean="0"/>
              <a:t>와 이미지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789853" y="2528158"/>
            <a:ext cx="4935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이미지 파일에 캡션 붙이기</a:t>
            </a:r>
            <a:endParaRPr lang="ko-KR" alt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2789853" y="3320822"/>
            <a:ext cx="4506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멀티미디어 재생하기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399592" y="2545713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04-2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99592" y="3319278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04-3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77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smtClean="0"/>
              <a:t>&lt;video&gt; </a:t>
            </a:r>
            <a:r>
              <a:rPr lang="ko-KR" altLang="en-US" sz="3200" dirty="0" smtClean="0"/>
              <a:t>태그</a:t>
            </a:r>
            <a:endParaRPr lang="ko-KR" altLang="en-US" sz="3200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38188"/>
            <a:ext cx="5267325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024231"/>
            <a:ext cx="69151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685800" y="1277938"/>
            <a:ext cx="102523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비디오 태그는 </a:t>
            </a:r>
            <a:r>
              <a:rPr lang="en-US" altLang="ko-KR" sz="2000" dirty="0"/>
              <a:t>HTML5</a:t>
            </a:r>
            <a:r>
              <a:rPr lang="ko-KR" altLang="en-US" sz="2000" dirty="0"/>
              <a:t>에서 추가된 기능</a:t>
            </a:r>
            <a:endParaRPr lang="en-US" altLang="ko-KR" sz="2000" dirty="0"/>
          </a:p>
        </p:txBody>
      </p:sp>
      <p:sp>
        <p:nvSpPr>
          <p:cNvPr id="8" name="직사각형 7"/>
          <p:cNvSpPr/>
          <p:nvPr/>
        </p:nvSpPr>
        <p:spPr>
          <a:xfrm>
            <a:off x="685800" y="2700792"/>
            <a:ext cx="1025236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웹 브라우저에서 영상을 재생할 수 있게 해준다</a:t>
            </a:r>
            <a:r>
              <a:rPr lang="en-US" altLang="ko-KR" sz="20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웹 브라우저 별로 지원하는 동영상 파일 형식이 다르다</a:t>
            </a:r>
            <a:r>
              <a:rPr lang="en-US" altLang="ko-KR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367809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HTML5</a:t>
            </a:r>
            <a:r>
              <a:rPr lang="ko-KR" altLang="en-US" sz="3200" dirty="0" smtClean="0"/>
              <a:t>와 비디오 </a:t>
            </a:r>
            <a:r>
              <a:rPr lang="ko-KR" altLang="en-US" sz="3200" dirty="0" err="1" smtClean="0"/>
              <a:t>코덱</a:t>
            </a:r>
            <a:endParaRPr lang="ko-KR" altLang="en-US" sz="3200" dirty="0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471488" y="1326861"/>
            <a:ext cx="10852294" cy="51505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</a:pPr>
            <a:r>
              <a:rPr lang="ko-KR" altLang="en-US" sz="2000" dirty="0" err="1" smtClean="0"/>
              <a:t>인코딩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전문 촬영 장비뿐만 아니라 캠코더나 휴대폰 등 여러 장치를 이용해 비디오를 촬영한 후 원본 비디오를 최대한을 압축해서 컴퓨터에서 사용할 수 있는 비디오 파일로 변환하는 과정</a:t>
            </a:r>
            <a:endParaRPr lang="en-US" altLang="ko-KR" sz="2000" dirty="0" smtClean="0"/>
          </a:p>
          <a:p>
            <a:pPr marL="457200" indent="-457200">
              <a:lnSpc>
                <a:spcPct val="150000"/>
              </a:lnSpc>
            </a:pPr>
            <a:r>
              <a:rPr lang="ko-KR" altLang="en-US" sz="2000" dirty="0" err="1" smtClean="0"/>
              <a:t>디코딩</a:t>
            </a:r>
            <a:r>
              <a:rPr lang="en-US" altLang="ko-KR" sz="2000" dirty="0" smtClean="0"/>
              <a:t> : </a:t>
            </a:r>
            <a:r>
              <a:rPr lang="ko-KR" altLang="en-US" sz="2000" dirty="0" smtClean="0"/>
              <a:t>비디오 파일에 저장되어 있는 비디오 정보를 가져와서 비디오 플레이어에 보여주는 과정</a:t>
            </a:r>
            <a:endParaRPr lang="en-US" altLang="ko-KR" sz="2000" dirty="0" smtClean="0"/>
          </a:p>
          <a:p>
            <a:pPr marL="457200" indent="-457200">
              <a:lnSpc>
                <a:spcPct val="150000"/>
              </a:lnSpc>
            </a:pPr>
            <a:r>
              <a:rPr lang="ko-KR" altLang="en-US" sz="2000" dirty="0" smtClean="0"/>
              <a:t>비디오 </a:t>
            </a:r>
            <a:r>
              <a:rPr lang="ko-KR" altLang="en-US" sz="2000" dirty="0" err="1" smtClean="0"/>
              <a:t>코덱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: </a:t>
            </a:r>
            <a:r>
              <a:rPr lang="ko-KR" altLang="en-US" sz="2000" dirty="0" err="1" smtClean="0"/>
              <a:t>인코딩과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디코딩을</a:t>
            </a:r>
            <a:r>
              <a:rPr lang="ko-KR" altLang="en-US" sz="2000" dirty="0" smtClean="0"/>
              <a:t> 수행하는 것</a:t>
            </a:r>
            <a:endParaRPr lang="en-US" altLang="ko-KR" sz="2000" dirty="0" smtClean="0"/>
          </a:p>
          <a:p>
            <a:pPr marL="457200" indent="-457200">
              <a:lnSpc>
                <a:spcPct val="150000"/>
              </a:lnSpc>
            </a:pPr>
            <a:r>
              <a:rPr lang="en-US" altLang="ko-KR" sz="2000" dirty="0"/>
              <a:t>HTML5</a:t>
            </a:r>
            <a:r>
              <a:rPr lang="ko-KR" altLang="en-US" sz="2000" dirty="0"/>
              <a:t>에서는 플러그인 프로그램 없이 브라우저에서 직접 재생할 수 있는 비디오 </a:t>
            </a:r>
            <a:r>
              <a:rPr lang="ko-KR" altLang="en-US" sz="2000" dirty="0" err="1"/>
              <a:t>코덱만</a:t>
            </a:r>
            <a:r>
              <a:rPr lang="ko-KR" altLang="en-US" sz="2000" dirty="0"/>
              <a:t> 허용하고 있다</a:t>
            </a:r>
            <a:r>
              <a:rPr lang="en-US" altLang="ko-KR" sz="2000" dirty="0"/>
              <a:t>.</a:t>
            </a:r>
          </a:p>
          <a:p>
            <a:pPr marL="457200" indent="-457200">
              <a:lnSpc>
                <a:spcPct val="150000"/>
              </a:lnSpc>
            </a:pPr>
            <a:r>
              <a:rPr lang="ko-KR" altLang="en-US" sz="2000" dirty="0"/>
              <a:t>아직까지 한 가지 </a:t>
            </a:r>
            <a:r>
              <a:rPr lang="ko-KR" altLang="en-US" sz="2000" dirty="0" err="1"/>
              <a:t>코덱으로</a:t>
            </a:r>
            <a:r>
              <a:rPr lang="ko-KR" altLang="en-US" sz="2000" dirty="0"/>
              <a:t> 통일되지 않아 세 가지 비디오 </a:t>
            </a:r>
            <a:r>
              <a:rPr lang="ko-KR" altLang="en-US" sz="2000" dirty="0" err="1"/>
              <a:t>코덱이</a:t>
            </a:r>
            <a:r>
              <a:rPr lang="ko-KR" altLang="en-US" sz="2000" dirty="0"/>
              <a:t> 함께 사용되고 있다</a:t>
            </a:r>
            <a:r>
              <a:rPr lang="en-US" altLang="ko-KR" sz="2000" dirty="0" smtClean="0"/>
              <a:t>.</a:t>
            </a:r>
          </a:p>
          <a:p>
            <a:pPr marL="457200" indent="-457200">
              <a:lnSpc>
                <a:spcPct val="150000"/>
              </a:lnSpc>
            </a:pP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2421887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HTML5</a:t>
            </a:r>
            <a:r>
              <a:rPr lang="ko-KR" altLang="en-US" dirty="0" smtClean="0"/>
              <a:t>와 비디오 </a:t>
            </a:r>
            <a:r>
              <a:rPr lang="ko-KR" altLang="en-US" dirty="0" err="1" smtClean="0"/>
              <a:t>코덱</a:t>
            </a:r>
            <a:endParaRPr lang="ko-KR" altLang="en-US" dirty="0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471488" y="1302327"/>
            <a:ext cx="11117262" cy="48860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ko-KR" altLang="en-US" sz="2000" dirty="0" smtClean="0"/>
              <a:t>① </a:t>
            </a:r>
            <a:r>
              <a:rPr lang="en-US" altLang="ko-KR" sz="2000" b="1" dirty="0" smtClean="0"/>
              <a:t>H.264/AVC (</a:t>
            </a:r>
            <a:r>
              <a:rPr lang="ko-KR" altLang="en-US" sz="2000" b="1" dirty="0" smtClean="0"/>
              <a:t> </a:t>
            </a:r>
            <a:r>
              <a:rPr lang="ko-KR" altLang="en-US" sz="2000" dirty="0" smtClean="0"/>
              <a:t>줄여 </a:t>
            </a:r>
            <a:r>
              <a:rPr lang="en-US" altLang="ko-KR" sz="2000" dirty="0" smtClean="0"/>
              <a:t>H.264</a:t>
            </a:r>
            <a:r>
              <a:rPr lang="ko-KR" altLang="en-US" sz="2000" dirty="0" smtClean="0"/>
              <a:t>라고 </a:t>
            </a:r>
            <a:r>
              <a:rPr lang="ko-KR" altLang="en-US" sz="2000" dirty="0" smtClean="0"/>
              <a:t>함</a:t>
            </a:r>
            <a:r>
              <a:rPr lang="en-US" altLang="ko-KR" sz="2000" dirty="0" smtClean="0"/>
              <a:t>)</a:t>
            </a:r>
          </a:p>
          <a:p>
            <a:pPr marL="457200" indent="-457200" fontAlgn="base">
              <a:buFontTx/>
              <a:buChar char="-"/>
            </a:pPr>
            <a:r>
              <a:rPr lang="ko-KR" altLang="en-US" sz="2000" dirty="0" smtClean="0"/>
              <a:t>고화질의 영상</a:t>
            </a:r>
            <a:r>
              <a:rPr lang="en-US" altLang="ko-KR" sz="2000" dirty="0" smtClean="0"/>
              <a:t>.   - mp4 </a:t>
            </a:r>
            <a:r>
              <a:rPr lang="ko-KR" altLang="en-US" sz="2000" dirty="0" smtClean="0"/>
              <a:t>파일이나 </a:t>
            </a:r>
            <a:r>
              <a:rPr lang="en-US" altLang="ko-KR" sz="2000" dirty="0" err="1" smtClean="0"/>
              <a:t>mov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파일 등 많은 곳에서 사용된다</a:t>
            </a:r>
            <a:r>
              <a:rPr lang="en-US" altLang="ko-KR" sz="2000" dirty="0" smtClean="0"/>
              <a:t>.</a:t>
            </a:r>
          </a:p>
          <a:p>
            <a:pPr marL="457200" indent="-457200" fontAlgn="base">
              <a:buFontTx/>
              <a:buChar char="-"/>
            </a:pPr>
            <a:r>
              <a:rPr lang="ko-KR" altLang="en-US" sz="2000" dirty="0" smtClean="0"/>
              <a:t>로열티를 지불해야 한다</a:t>
            </a:r>
            <a:r>
              <a:rPr lang="en-US" altLang="ko-KR" sz="2000" dirty="0" smtClean="0"/>
              <a:t> </a:t>
            </a:r>
            <a:r>
              <a:rPr lang="en-US" altLang="ko-KR" sz="2000" dirty="0" smtClean="0">
                <a:sym typeface="Wingdings" panose="05000000000000000000" pitchFamily="2" charset="2"/>
              </a:rPr>
              <a:t> </a:t>
            </a:r>
            <a:r>
              <a:rPr lang="ko-KR" altLang="en-US" sz="2000" dirty="0" smtClean="0"/>
              <a:t>웹 표준으로 지정하기에는 많은 논란이 있다</a:t>
            </a:r>
            <a:r>
              <a:rPr lang="en-US" altLang="ko-KR" sz="2000" dirty="0" smtClean="0"/>
              <a:t>. </a:t>
            </a:r>
          </a:p>
          <a:p>
            <a:pPr marL="457200" indent="-457200" fontAlgn="base">
              <a:buFontTx/>
              <a:buChar char="-"/>
            </a:pPr>
            <a:r>
              <a:rPr lang="ko-KR" altLang="en-US" sz="2000" dirty="0" smtClean="0"/>
              <a:t>사파리와 크롬에서 지원</a:t>
            </a:r>
            <a:endParaRPr lang="en-US" altLang="ko-KR" sz="2000" dirty="0" smtClean="0"/>
          </a:p>
          <a:p>
            <a:pPr marL="0" indent="0" fontAlgn="base">
              <a:buNone/>
            </a:pPr>
            <a:r>
              <a:rPr lang="ko-KR" altLang="en-US" sz="2000" dirty="0" smtClean="0"/>
              <a:t>② </a:t>
            </a:r>
            <a:r>
              <a:rPr lang="ko-KR" altLang="en-US" sz="2000" b="1" dirty="0" err="1"/>
              <a:t>오그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테오라</a:t>
            </a:r>
            <a:r>
              <a:rPr lang="en-US" altLang="ko-KR" sz="2000" b="1" dirty="0"/>
              <a:t>(</a:t>
            </a:r>
            <a:r>
              <a:rPr lang="en-US" altLang="ko-KR" sz="2000" b="1" dirty="0" err="1"/>
              <a:t>Ogg</a:t>
            </a:r>
            <a:r>
              <a:rPr lang="en-US" altLang="ko-KR" sz="2000" b="1" dirty="0"/>
              <a:t> </a:t>
            </a:r>
            <a:r>
              <a:rPr lang="en-US" altLang="ko-KR" sz="2000" b="1" dirty="0" err="1"/>
              <a:t>Theora</a:t>
            </a:r>
            <a:r>
              <a:rPr lang="en-US" altLang="ko-KR" sz="2000" b="1" dirty="0"/>
              <a:t>)</a:t>
            </a:r>
          </a:p>
          <a:p>
            <a:pPr marL="457200" indent="-457200" fontAlgn="base">
              <a:buFontTx/>
              <a:buChar char="-"/>
            </a:pPr>
            <a:r>
              <a:rPr lang="en-US" altLang="ko-KR" sz="2000" dirty="0"/>
              <a:t>H.264</a:t>
            </a:r>
            <a:r>
              <a:rPr lang="ko-KR" altLang="en-US" sz="2000" dirty="0"/>
              <a:t>와 달리 로열티를 지불하지 않아도 되는 공개 </a:t>
            </a:r>
            <a:r>
              <a:rPr lang="ko-KR" altLang="en-US" sz="2000" dirty="0" err="1"/>
              <a:t>코덱</a:t>
            </a:r>
            <a:endParaRPr lang="en-US" altLang="ko-KR" sz="2000" dirty="0"/>
          </a:p>
          <a:p>
            <a:pPr marL="457200" indent="-457200" fontAlgn="base">
              <a:buFontTx/>
              <a:buChar char="-"/>
            </a:pPr>
            <a:r>
              <a:rPr lang="en-US" altLang="ko-KR" sz="2000" dirty="0" err="1"/>
              <a:t>ogv</a:t>
            </a:r>
            <a:r>
              <a:rPr lang="en-US" altLang="ko-KR" sz="2000" dirty="0"/>
              <a:t> </a:t>
            </a:r>
            <a:r>
              <a:rPr lang="ko-KR" altLang="en-US" sz="2000" dirty="0"/>
              <a:t>파일 형식에서 사용하는 </a:t>
            </a:r>
            <a:r>
              <a:rPr lang="ko-KR" altLang="en-US" sz="2000" dirty="0" err="1"/>
              <a:t>코덱</a:t>
            </a:r>
            <a:endParaRPr lang="en-US" altLang="ko-KR" sz="2000" dirty="0"/>
          </a:p>
          <a:p>
            <a:pPr marL="457200" indent="-457200" fontAlgn="base">
              <a:buFontTx/>
              <a:buChar char="-"/>
            </a:pPr>
            <a:r>
              <a:rPr lang="ko-KR" altLang="en-US" sz="2000" dirty="0" err="1"/>
              <a:t>파이어폭스와</a:t>
            </a:r>
            <a:r>
              <a:rPr lang="ko-KR" altLang="en-US" sz="2000" dirty="0"/>
              <a:t> 오페라</a:t>
            </a:r>
            <a:r>
              <a:rPr lang="en-US" altLang="ko-KR" sz="2000" dirty="0"/>
              <a:t>, </a:t>
            </a:r>
            <a:r>
              <a:rPr lang="ko-KR" altLang="en-US" sz="2000" dirty="0" smtClean="0"/>
              <a:t>크롬에서 지원</a:t>
            </a:r>
            <a:r>
              <a:rPr lang="en-US" altLang="ko-KR" sz="2000" dirty="0" smtClean="0"/>
              <a:t>.</a:t>
            </a:r>
          </a:p>
          <a:p>
            <a:pPr marL="0" indent="0" fontAlgn="base">
              <a:buNone/>
            </a:pPr>
            <a:r>
              <a:rPr lang="ko-KR" altLang="en-US" sz="2000" dirty="0"/>
              <a:t>③ </a:t>
            </a:r>
            <a:r>
              <a:rPr lang="en-US" altLang="ko-KR" sz="2000" b="1" dirty="0" err="1"/>
              <a:t>WebM</a:t>
            </a:r>
            <a:endParaRPr lang="en-US" altLang="ko-KR" sz="2000" b="1" dirty="0"/>
          </a:p>
          <a:p>
            <a:pPr marL="457200" indent="-457200" fontAlgn="base">
              <a:buFontTx/>
              <a:buChar char="-"/>
            </a:pPr>
            <a:r>
              <a:rPr lang="ko-KR" altLang="en-US" sz="2000" dirty="0"/>
              <a:t>가장 최근에 </a:t>
            </a:r>
            <a:r>
              <a:rPr lang="ko-KR" altLang="en-US" sz="2000" dirty="0" err="1"/>
              <a:t>구글에서</a:t>
            </a:r>
            <a:r>
              <a:rPr lang="ko-KR" altLang="en-US" sz="2000" dirty="0"/>
              <a:t> 오픈 소스로 공개한 </a:t>
            </a:r>
            <a:r>
              <a:rPr lang="ko-KR" altLang="en-US" sz="2000" dirty="0" err="1" smtClean="0"/>
              <a:t>코덱</a:t>
            </a:r>
            <a:r>
              <a:rPr lang="en-US" altLang="ko-KR" sz="2000" dirty="0" smtClean="0"/>
              <a:t>.  - </a:t>
            </a:r>
            <a:r>
              <a:rPr lang="ko-KR" altLang="en-US" sz="2000" dirty="0"/>
              <a:t>화질이 좋고 무료로 </a:t>
            </a:r>
            <a:r>
              <a:rPr lang="ko-KR" altLang="en-US" sz="2000" dirty="0" smtClean="0"/>
              <a:t>제공</a:t>
            </a:r>
            <a:endParaRPr lang="en-US" altLang="ko-KR" sz="2000" dirty="0"/>
          </a:p>
          <a:p>
            <a:pPr marL="457200" indent="-457200" fontAlgn="base">
              <a:buFontTx/>
              <a:buChar char="-"/>
            </a:pPr>
            <a:r>
              <a:rPr lang="en-US" altLang="ko-KR" sz="2000" dirty="0" err="1"/>
              <a:t>webm</a:t>
            </a:r>
            <a:r>
              <a:rPr lang="en-US" altLang="ko-KR" sz="2000" dirty="0"/>
              <a:t> </a:t>
            </a:r>
            <a:r>
              <a:rPr lang="ko-KR" altLang="en-US" sz="2000" dirty="0"/>
              <a:t>파일에서 사용</a:t>
            </a:r>
            <a:endParaRPr lang="en-US" altLang="ko-KR" sz="2000" dirty="0"/>
          </a:p>
          <a:p>
            <a:pPr marL="457200" indent="-457200" fontAlgn="base">
              <a:buFontTx/>
              <a:buChar char="-"/>
            </a:pPr>
            <a:r>
              <a:rPr lang="ko-KR" altLang="en-US" sz="2000" dirty="0" err="1" smtClean="0"/>
              <a:t>파이어폭스와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오페라</a:t>
            </a:r>
            <a:r>
              <a:rPr lang="en-US" altLang="ko-KR" sz="2000" dirty="0"/>
              <a:t>, </a:t>
            </a:r>
            <a:r>
              <a:rPr lang="ko-KR" altLang="en-US" sz="2000" dirty="0"/>
              <a:t>크롬 등에서 지원</a:t>
            </a:r>
            <a:r>
              <a:rPr lang="en-US" altLang="ko-KR" sz="2000" dirty="0"/>
              <a:t>.</a:t>
            </a:r>
            <a:endParaRPr lang="ko-KR" altLang="en-US" sz="2000" dirty="0"/>
          </a:p>
          <a:p>
            <a:pPr marL="0" indent="0" fontAlgn="base">
              <a:buNone/>
            </a:pPr>
            <a:endParaRPr lang="ko-KR" altLang="en-US" sz="2000" dirty="0"/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532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HTML5</a:t>
            </a:r>
            <a:r>
              <a:rPr lang="ko-KR" altLang="en-US" dirty="0" smtClean="0"/>
              <a:t>와 비디오 </a:t>
            </a:r>
            <a:r>
              <a:rPr lang="ko-KR" altLang="en-US" dirty="0" err="1" smtClean="0"/>
              <a:t>코덱</a:t>
            </a:r>
            <a:endParaRPr lang="ko-KR" altLang="en-US" dirty="0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471488" y="1302327"/>
            <a:ext cx="11117262" cy="48860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 smtClean="0"/>
              <a:t>HTML5 </a:t>
            </a:r>
            <a:r>
              <a:rPr lang="ko-KR" altLang="en-US" sz="2000" dirty="0" smtClean="0"/>
              <a:t>비디오를 대부분 브라우저에서 재생할 수 있게 하려면 </a:t>
            </a:r>
            <a:endParaRPr lang="en-US" altLang="ko-KR" sz="2000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dirty="0" smtClean="0"/>
              <a:t>- mp4 </a:t>
            </a:r>
            <a:r>
              <a:rPr lang="ko-KR" altLang="en-US" sz="1600" dirty="0"/>
              <a:t>파일과 </a:t>
            </a:r>
            <a:r>
              <a:rPr lang="en-US" altLang="ko-KR" sz="1600" dirty="0" err="1"/>
              <a:t>ogv</a:t>
            </a:r>
            <a:r>
              <a:rPr lang="en-US" altLang="ko-KR" sz="1600" dirty="0"/>
              <a:t> </a:t>
            </a:r>
            <a:r>
              <a:rPr lang="ko-KR" altLang="en-US" sz="1600" dirty="0"/>
              <a:t>파일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webm</a:t>
            </a:r>
            <a:r>
              <a:rPr lang="en-US" altLang="ko-KR" sz="1600" dirty="0"/>
              <a:t> </a:t>
            </a:r>
            <a:r>
              <a:rPr lang="ko-KR" altLang="en-US" sz="1600" dirty="0"/>
              <a:t>파일들 준비</a:t>
            </a:r>
            <a:endParaRPr lang="en-US" altLang="ko-KR" sz="1600" dirty="0"/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sz="1600" dirty="0" smtClean="0"/>
              <a:t>&lt;</a:t>
            </a:r>
            <a:r>
              <a:rPr lang="en-US" altLang="ko-KR" sz="1600" dirty="0"/>
              <a:t>source&gt; </a:t>
            </a:r>
            <a:r>
              <a:rPr lang="ko-KR" altLang="en-US" sz="1600" dirty="0"/>
              <a:t>태그를 이용해 각 비디오 파일을 </a:t>
            </a:r>
            <a:r>
              <a:rPr lang="ko-KR" altLang="en-US" sz="1600" dirty="0" smtClean="0"/>
              <a:t>지정</a:t>
            </a:r>
            <a:endParaRPr lang="en-US" altLang="ko-KR" sz="1600" dirty="0" smtClean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600" dirty="0" smtClean="0"/>
          </a:p>
          <a:p>
            <a:pPr marL="0" indent="0" fontAlgn="base">
              <a:buNone/>
            </a:pPr>
            <a:r>
              <a:rPr lang="en-US" altLang="ko-KR" sz="2000" dirty="0"/>
              <a:t>&lt;video&gt;</a:t>
            </a:r>
          </a:p>
          <a:p>
            <a:pPr marL="0" indent="0" fontAlgn="base">
              <a:buNone/>
            </a:pPr>
            <a:r>
              <a:rPr lang="en-US" altLang="ko-KR" sz="2000" dirty="0"/>
              <a:t>   &lt;source </a:t>
            </a:r>
            <a:r>
              <a:rPr lang="en-US" altLang="ko-KR" sz="2000" dirty="0" err="1"/>
              <a:t>src</a:t>
            </a:r>
            <a:r>
              <a:rPr lang="en-US" altLang="ko-KR" sz="2000" dirty="0"/>
              <a:t>="</a:t>
            </a:r>
            <a:r>
              <a:rPr lang="en-US" altLang="ko-KR" sz="2000" dirty="0" err="1"/>
              <a:t>gate.ogv</a:t>
            </a:r>
            <a:r>
              <a:rPr lang="en-US" altLang="ko-KR" sz="2000" dirty="0"/>
              <a:t>" type=“video/</a:t>
            </a:r>
            <a:r>
              <a:rPr lang="en-US" altLang="ko-KR" sz="2000" dirty="0" err="1"/>
              <a:t>ogv</a:t>
            </a:r>
            <a:r>
              <a:rPr lang="en-US" altLang="ko-KR" sz="2000" dirty="0"/>
              <a:t>”&gt;</a:t>
            </a:r>
          </a:p>
          <a:p>
            <a:pPr marL="0" indent="0" fontAlgn="base">
              <a:buNone/>
            </a:pPr>
            <a:r>
              <a:rPr lang="en-US" altLang="ko-KR" sz="2000" dirty="0"/>
              <a:t>   &lt;source </a:t>
            </a:r>
            <a:r>
              <a:rPr lang="en-US" altLang="ko-KR" sz="2000" dirty="0" err="1"/>
              <a:t>src</a:t>
            </a:r>
            <a:r>
              <a:rPr lang="en-US" altLang="ko-KR" sz="2000" dirty="0"/>
              <a:t>="gate.mp4" type=“video/mp4”&gt;</a:t>
            </a:r>
          </a:p>
          <a:p>
            <a:pPr marL="0" indent="0" fontAlgn="base">
              <a:buNone/>
            </a:pPr>
            <a:r>
              <a:rPr lang="en-US" altLang="ko-KR" sz="2000" dirty="0"/>
              <a:t>   &lt;source </a:t>
            </a:r>
            <a:r>
              <a:rPr lang="en-US" altLang="ko-KR" sz="2000" dirty="0" err="1"/>
              <a:t>src</a:t>
            </a:r>
            <a:r>
              <a:rPr lang="en-US" altLang="ko-KR" sz="2000" dirty="0"/>
              <a:t>="</a:t>
            </a:r>
            <a:r>
              <a:rPr lang="en-US" altLang="ko-KR" sz="2000" dirty="0" err="1"/>
              <a:t>gate.webm</a:t>
            </a:r>
            <a:r>
              <a:rPr lang="en-US" altLang="ko-KR" sz="2000" dirty="0"/>
              <a:t>" type=“video/</a:t>
            </a:r>
            <a:r>
              <a:rPr lang="en-US" altLang="ko-KR" sz="2000" dirty="0" err="1"/>
              <a:t>webm</a:t>
            </a:r>
            <a:r>
              <a:rPr lang="en-US" altLang="ko-KR" sz="2000" dirty="0"/>
              <a:t>”&gt;</a:t>
            </a:r>
          </a:p>
          <a:p>
            <a:pPr marL="0" indent="0" fontAlgn="base">
              <a:buNone/>
            </a:pPr>
            <a:r>
              <a:rPr lang="en-US" altLang="ko-KR" sz="2000" dirty="0"/>
              <a:t>&lt;/video&gt;</a:t>
            </a:r>
          </a:p>
          <a:p>
            <a:pPr marL="0" indent="0">
              <a:lnSpc>
                <a:spcPct val="150000"/>
              </a:lnSpc>
              <a:buNone/>
            </a:pPr>
            <a:endParaRPr lang="ko-KR" altLang="en-US" sz="2000" dirty="0"/>
          </a:p>
          <a:p>
            <a:pPr marL="0" indent="0" fontAlgn="base">
              <a:buNone/>
            </a:pPr>
            <a:endParaRPr lang="ko-KR" altLang="en-US" sz="2000" dirty="0"/>
          </a:p>
          <a:p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9243" y="787882"/>
            <a:ext cx="3466890" cy="26686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242" y="3899289"/>
            <a:ext cx="3466891" cy="251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273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비디오 파일 변환</a:t>
            </a:r>
            <a:endParaRPr lang="ko-KR" altLang="en-US" dirty="0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600797" y="1385455"/>
            <a:ext cx="11117262" cy="48860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 smtClean="0"/>
              <a:t>Mp4 </a:t>
            </a:r>
            <a:r>
              <a:rPr lang="ko-KR" altLang="en-US" sz="2000" b="1" dirty="0" smtClean="0"/>
              <a:t>파일로 변환</a:t>
            </a:r>
            <a:endParaRPr lang="en-US" altLang="ko-KR" sz="2000" b="1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 smtClean="0"/>
              <a:t>- </a:t>
            </a:r>
            <a:r>
              <a:rPr lang="ko-KR" altLang="en-US" sz="2000" b="1" dirty="0" err="1" smtClean="0"/>
              <a:t>다음팟</a:t>
            </a:r>
            <a:r>
              <a:rPr lang="ko-KR" altLang="en-US" sz="2000" b="1" dirty="0" smtClean="0"/>
              <a:t> 인코더</a:t>
            </a:r>
            <a:r>
              <a:rPr lang="ko-KR" altLang="en-US" sz="2000" dirty="0" smtClean="0"/>
              <a:t>에서 변환</a:t>
            </a:r>
            <a:endParaRPr lang="en-US" altLang="ko-KR" sz="2000" dirty="0"/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000" dirty="0" smtClean="0"/>
              <a:t>비디오 </a:t>
            </a:r>
            <a:r>
              <a:rPr lang="ko-KR" altLang="en-US" sz="2000" dirty="0" err="1"/>
              <a:t>코덱에서</a:t>
            </a:r>
            <a:r>
              <a:rPr lang="ko-KR" altLang="en-US" sz="2000" dirty="0"/>
              <a:t> </a:t>
            </a:r>
            <a:r>
              <a:rPr lang="en-US" altLang="ko-KR" sz="2000" dirty="0"/>
              <a:t>[MPEG-4 AVC/H.264] </a:t>
            </a:r>
            <a:r>
              <a:rPr lang="ko-KR" altLang="en-US" sz="2000" dirty="0" smtClean="0"/>
              <a:t>선택 </a:t>
            </a:r>
            <a:r>
              <a:rPr lang="en-US" altLang="ko-KR" sz="2000" dirty="0" smtClean="0"/>
              <a:t>/  </a:t>
            </a:r>
            <a:r>
              <a:rPr lang="ko-KR" altLang="en-US" sz="2000" dirty="0" smtClean="0"/>
              <a:t>오디오 </a:t>
            </a:r>
            <a:r>
              <a:rPr lang="ko-KR" altLang="en-US" sz="2000" dirty="0" err="1"/>
              <a:t>코덱에서</a:t>
            </a:r>
            <a:r>
              <a:rPr lang="ko-KR" altLang="en-US" sz="2000" dirty="0"/>
              <a:t> </a:t>
            </a:r>
            <a:r>
              <a:rPr lang="en-US" altLang="ko-KR" sz="2000" dirty="0"/>
              <a:t>[Advanced Audio Coding(AAC)] </a:t>
            </a:r>
            <a:r>
              <a:rPr lang="ko-KR" altLang="en-US" sz="2000" dirty="0"/>
              <a:t>선택 </a:t>
            </a:r>
            <a:endParaRPr lang="en-US" altLang="ko-KR" sz="2000" dirty="0" smtClean="0"/>
          </a:p>
          <a:p>
            <a:pPr>
              <a:lnSpc>
                <a:spcPct val="150000"/>
              </a:lnSpc>
              <a:buFontTx/>
              <a:buChar char="-"/>
            </a:pPr>
            <a:endParaRPr lang="ko-KR" altLang="en-US" sz="20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 err="1" smtClean="0"/>
              <a:t>Ogv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파일과 </a:t>
            </a:r>
            <a:r>
              <a:rPr lang="en-US" altLang="ko-KR" sz="2000" b="1" dirty="0" err="1" smtClean="0"/>
              <a:t>webm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파일로 변환</a:t>
            </a:r>
            <a:endParaRPr lang="en-US" altLang="ko-KR" sz="2000" b="1" dirty="0"/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000" dirty="0" err="1" smtClean="0"/>
              <a:t>파이어폭스</a:t>
            </a:r>
            <a:r>
              <a:rPr lang="ko-KR" altLang="en-US" sz="2000" dirty="0" smtClean="0"/>
              <a:t> 확장 기능 </a:t>
            </a:r>
            <a:r>
              <a:rPr lang="en-US" altLang="ko-KR" sz="2000" b="1" dirty="0" smtClean="0"/>
              <a:t>firefogg.org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사이트에서 변환</a:t>
            </a:r>
            <a:endParaRPr lang="en-US" altLang="ko-KR" sz="2000" dirty="0" smtClean="0"/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000" dirty="0" smtClean="0"/>
              <a:t>변환할 비디오 파일 선택한 후 파일 형식 선택</a:t>
            </a:r>
            <a:endParaRPr lang="ko-KR" altLang="en-US" sz="2000" dirty="0"/>
          </a:p>
          <a:p>
            <a:pPr marL="0" indent="0" fontAlgn="base">
              <a:buNone/>
            </a:pPr>
            <a:endParaRPr lang="ko-KR" altLang="en-US" sz="2000" dirty="0"/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55111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&lt;video&gt; </a:t>
            </a:r>
            <a:r>
              <a:rPr lang="ko-KR" altLang="en-US" dirty="0" smtClean="0"/>
              <a:t>태그의 속성들</a:t>
            </a:r>
            <a:endParaRPr lang="ko-KR" altLang="en-US" dirty="0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471488" y="1520825"/>
            <a:ext cx="11117262" cy="43846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b="1" dirty="0" smtClean="0"/>
              <a:t>controls</a:t>
            </a:r>
            <a:r>
              <a:rPr lang="en-US" altLang="ko-KR" sz="2000" dirty="0" smtClean="0"/>
              <a:t> : </a:t>
            </a:r>
            <a:r>
              <a:rPr lang="ko-KR" altLang="en-US" sz="2000" dirty="0" smtClean="0"/>
              <a:t>미디어 파일에 컨트롤 막대 표시</a:t>
            </a:r>
            <a:r>
              <a:rPr lang="en-US" altLang="ko-KR" sz="2000" dirty="0" smtClean="0"/>
              <a:t>. </a:t>
            </a:r>
            <a:r>
              <a:rPr lang="ko-KR" altLang="en-US" sz="2000" dirty="0" smtClean="0">
                <a:sym typeface="Wingdings" panose="05000000000000000000" pitchFamily="2" charset="2"/>
              </a:rPr>
              <a:t>표시되는</a:t>
            </a:r>
            <a:r>
              <a:rPr lang="ko-KR" altLang="en-US" sz="2000" dirty="0" smtClean="0"/>
              <a:t> 컨트롤 막대는 웹 브라우저마다 다르며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사용할 수 있는 명령도 조금씩 다르다</a:t>
            </a:r>
            <a:r>
              <a:rPr lang="en-US" altLang="ko-KR" sz="2000" dirty="0" smtClean="0"/>
              <a:t>.</a:t>
            </a:r>
          </a:p>
          <a:p>
            <a:pPr>
              <a:lnSpc>
                <a:spcPct val="160000"/>
              </a:lnSpc>
            </a:pPr>
            <a:r>
              <a:rPr lang="en-US" altLang="ko-KR" sz="2000" b="1" dirty="0"/>
              <a:t>preload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 : </a:t>
            </a:r>
            <a:r>
              <a:rPr lang="ko-KR" altLang="en-US" sz="2000" dirty="0" smtClean="0"/>
              <a:t>재생하기 </a:t>
            </a:r>
            <a:r>
              <a:rPr lang="ko-KR" altLang="en-US" sz="2000" dirty="0"/>
              <a:t>전에 비디오</a:t>
            </a:r>
            <a:r>
              <a:rPr lang="en-US" altLang="ko-KR" sz="2000" dirty="0"/>
              <a:t> </a:t>
            </a:r>
            <a:r>
              <a:rPr lang="ko-KR" altLang="en-US" sz="2000" dirty="0"/>
              <a:t>파일을 모두 </a:t>
            </a:r>
            <a:r>
              <a:rPr lang="ko-KR" altLang="en-US" sz="2000" dirty="0" err="1"/>
              <a:t>다운로드할</a:t>
            </a:r>
            <a:r>
              <a:rPr lang="ko-KR" altLang="en-US" sz="2000" dirty="0"/>
              <a:t> 것인지 또는 일부 정보만 </a:t>
            </a:r>
            <a:r>
              <a:rPr lang="ko-KR" altLang="en-US" sz="2000" dirty="0" err="1"/>
              <a:t>다운로드할</a:t>
            </a:r>
            <a:r>
              <a:rPr lang="ko-KR" altLang="en-US" sz="2000" dirty="0"/>
              <a:t> 것인지 여부를 지정한다</a:t>
            </a:r>
            <a:r>
              <a:rPr lang="en-US" altLang="ko-KR" sz="2000" dirty="0"/>
              <a:t>.  </a:t>
            </a:r>
            <a:r>
              <a:rPr lang="en-US" altLang="ko-KR" sz="2000" dirty="0" smtClean="0"/>
              <a:t>(none, metadata, auto)</a:t>
            </a:r>
          </a:p>
          <a:p>
            <a:pPr>
              <a:lnSpc>
                <a:spcPct val="160000"/>
              </a:lnSpc>
            </a:pPr>
            <a:r>
              <a:rPr lang="en-US" altLang="ko-KR" sz="2000" b="1" dirty="0" err="1" smtClean="0"/>
              <a:t>autoplay</a:t>
            </a:r>
            <a:r>
              <a:rPr lang="en-US" altLang="ko-KR" sz="2000" dirty="0" smtClean="0"/>
              <a:t> : </a:t>
            </a:r>
            <a:r>
              <a:rPr lang="ko-KR" altLang="en-US" sz="2000" dirty="0"/>
              <a:t>비디오</a:t>
            </a:r>
            <a:r>
              <a:rPr lang="en-US" altLang="ko-KR" sz="2000" dirty="0"/>
              <a:t> </a:t>
            </a:r>
            <a:r>
              <a:rPr lang="ko-KR" altLang="en-US" sz="2000" dirty="0"/>
              <a:t>파일을 </a:t>
            </a:r>
            <a:r>
              <a:rPr lang="ko-KR" altLang="en-US" sz="2000" dirty="0" smtClean="0"/>
              <a:t>다운로드 하자마자 </a:t>
            </a:r>
            <a:r>
              <a:rPr lang="ko-KR" altLang="en-US" sz="2000" dirty="0"/>
              <a:t>자동으로 재생한다</a:t>
            </a:r>
            <a:r>
              <a:rPr lang="en-US" altLang="ko-KR" sz="2000" dirty="0" smtClean="0"/>
              <a:t>. </a:t>
            </a:r>
            <a:r>
              <a:rPr lang="ko-KR" altLang="en-US" sz="2000" dirty="0" err="1" smtClean="0"/>
              <a:t>모바일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기기에서는 자동 재생되지 </a:t>
            </a:r>
            <a:r>
              <a:rPr lang="ko-KR" altLang="en-US" sz="2000" dirty="0" smtClean="0"/>
              <a:t>않는다</a:t>
            </a:r>
            <a:r>
              <a:rPr lang="en-US" altLang="ko-KR" sz="2000" dirty="0" smtClean="0"/>
              <a:t>.</a:t>
            </a:r>
          </a:p>
          <a:p>
            <a:pPr>
              <a:lnSpc>
                <a:spcPct val="160000"/>
              </a:lnSpc>
            </a:pPr>
            <a:r>
              <a:rPr lang="en-US" altLang="ko-KR" sz="2000" b="1" dirty="0" smtClean="0"/>
              <a:t>loop :  </a:t>
            </a:r>
            <a:r>
              <a:rPr lang="ko-KR" altLang="en-US" sz="2000" dirty="0" smtClean="0"/>
              <a:t>미디어 파일 반복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재생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속성 </a:t>
            </a:r>
            <a:r>
              <a:rPr lang="ko-KR" altLang="en-US" sz="2000" dirty="0"/>
              <a:t>값 없이 </a:t>
            </a:r>
            <a:r>
              <a:rPr lang="en-US" altLang="ko-KR" sz="2000" dirty="0"/>
              <a:t>loop </a:t>
            </a:r>
            <a:r>
              <a:rPr lang="ko-KR" altLang="en-US" sz="2000" dirty="0"/>
              <a:t>라고</a:t>
            </a:r>
            <a:r>
              <a:rPr lang="en-US" altLang="ko-KR" sz="2000" dirty="0"/>
              <a:t> </a:t>
            </a:r>
            <a:r>
              <a:rPr lang="ko-KR" altLang="en-US" sz="2000" dirty="0"/>
              <a:t>하면 된다</a:t>
            </a:r>
            <a:r>
              <a:rPr lang="en-US" altLang="ko-KR" sz="2000" dirty="0" smtClean="0"/>
              <a:t>.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561758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&lt;video&gt; </a:t>
            </a:r>
            <a:r>
              <a:rPr lang="ko-KR" altLang="en-US" dirty="0" smtClean="0"/>
              <a:t>태그의 속성들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471488" y="1302327"/>
            <a:ext cx="11117262" cy="488603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 smtClean="0"/>
              <a:t>예제</a:t>
            </a:r>
            <a:endParaRPr lang="en-US" altLang="ko-KR" sz="20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ko-KR" sz="1600" dirty="0" smtClean="0"/>
          </a:p>
          <a:p>
            <a:pPr marL="0" indent="0">
              <a:buNone/>
            </a:pPr>
            <a:r>
              <a:rPr lang="en-US" altLang="ko-KR" sz="2000" dirty="0"/>
              <a:t>&lt;video width="640" height="368" preload controls&gt;</a:t>
            </a:r>
          </a:p>
          <a:p>
            <a:pPr marL="0" indent="0">
              <a:buNone/>
            </a:pPr>
            <a:r>
              <a:rPr lang="en-US" altLang="ko-KR" sz="2000" dirty="0"/>
              <a:t>    &lt;source </a:t>
            </a:r>
            <a:r>
              <a:rPr lang="en-US" altLang="ko-KR" sz="2000" dirty="0" err="1"/>
              <a:t>src</a:t>
            </a:r>
            <a:r>
              <a:rPr lang="en-US" altLang="ko-KR" sz="2000" dirty="0"/>
              <a:t>="spring.mp4" type="video/mp4</a:t>
            </a:r>
            <a:r>
              <a:rPr lang="en-US" altLang="ko-KR" sz="2000" dirty="0" smtClean="0"/>
              <a:t>"&gt;</a:t>
            </a:r>
          </a:p>
          <a:p>
            <a:pPr marL="0" indent="0">
              <a:buNone/>
            </a:pPr>
            <a:r>
              <a:rPr lang="en-US" altLang="ko-KR" sz="2000" dirty="0" smtClean="0"/>
              <a:t>&lt;/</a:t>
            </a:r>
            <a:r>
              <a:rPr lang="en-US" altLang="ko-KR" sz="2000" dirty="0"/>
              <a:t>video&gt;</a:t>
            </a:r>
            <a:endParaRPr lang="ko-KR" altLang="en-US" sz="20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ko-KR" sz="16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/>
              <a:t>&lt;embed </a:t>
            </a:r>
            <a:r>
              <a:rPr lang="en-US" altLang="ko-KR" sz="1600" dirty="0" err="1"/>
              <a:t>src</a:t>
            </a:r>
            <a:r>
              <a:rPr lang="en-US" altLang="ko-KR" sz="1600" dirty="0" smtClean="0"/>
              <a:t>="" </a:t>
            </a:r>
            <a:r>
              <a:rPr lang="en-US" altLang="ko-KR" sz="1600" dirty="0"/>
              <a:t>width="360" height="240" </a:t>
            </a:r>
            <a:r>
              <a:rPr lang="en-US" altLang="ko-KR" sz="1600" dirty="0" smtClean="0"/>
              <a:t>/&gt;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en-US" altLang="ko-KR" sz="2000" dirty="0"/>
              <a:t>&lt;video width="640" height="368" </a:t>
            </a:r>
            <a:r>
              <a:rPr lang="en-US" altLang="ko-KR" sz="2000" dirty="0" smtClean="0"/>
              <a:t>controls </a:t>
            </a:r>
            <a:r>
              <a:rPr lang="en-US" altLang="ko-KR" sz="2000" dirty="0" err="1" smtClean="0"/>
              <a:t>autoplay</a:t>
            </a:r>
            <a:r>
              <a:rPr lang="en-US" altLang="ko-KR" sz="2000" dirty="0" smtClean="0"/>
              <a:t> loop&gt;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    &lt;source </a:t>
            </a:r>
            <a:r>
              <a:rPr lang="en-US" altLang="ko-KR" sz="2000" dirty="0" err="1"/>
              <a:t>src</a:t>
            </a:r>
            <a:r>
              <a:rPr lang="en-US" altLang="ko-KR" sz="2000" dirty="0"/>
              <a:t>="spring.mp4" type="video/mp4</a:t>
            </a:r>
            <a:r>
              <a:rPr lang="en-US" altLang="ko-KR" sz="2000" dirty="0" smtClean="0"/>
              <a:t>"&gt;</a:t>
            </a:r>
            <a:endParaRPr lang="ko-KR" altLang="en-US" sz="2000" dirty="0"/>
          </a:p>
          <a:p>
            <a:pPr marL="0" indent="0">
              <a:buNone/>
            </a:pPr>
            <a:r>
              <a:rPr lang="en-US" altLang="ko-KR" sz="2000" dirty="0"/>
              <a:t>    &lt;source </a:t>
            </a:r>
            <a:r>
              <a:rPr lang="en-US" altLang="ko-KR" sz="2000" dirty="0" err="1"/>
              <a:t>src</a:t>
            </a:r>
            <a:r>
              <a:rPr lang="en-US" altLang="ko-KR" sz="2000" dirty="0"/>
              <a:t>="</a:t>
            </a:r>
            <a:r>
              <a:rPr lang="en-US" altLang="ko-KR" sz="2000" dirty="0" err="1"/>
              <a:t>spring.ogv</a:t>
            </a:r>
            <a:r>
              <a:rPr lang="en-US" altLang="ko-KR" sz="2000" dirty="0"/>
              <a:t>" type='video/</a:t>
            </a:r>
            <a:r>
              <a:rPr lang="en-US" altLang="ko-KR" sz="2000" dirty="0" err="1"/>
              <a:t>ogg</a:t>
            </a:r>
            <a:r>
              <a:rPr lang="en-US" altLang="ko-KR" sz="2000" dirty="0"/>
              <a:t>; codecs="</a:t>
            </a:r>
            <a:r>
              <a:rPr lang="en-US" altLang="ko-KR" sz="2000" dirty="0" err="1"/>
              <a:t>theora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vorbis</a:t>
            </a:r>
            <a:r>
              <a:rPr lang="en-US" altLang="ko-KR" sz="2000" dirty="0"/>
              <a:t>"'&gt;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&lt;/video&gt;</a:t>
            </a:r>
            <a:endParaRPr lang="ko-KR" altLang="en-US" sz="2000" dirty="0"/>
          </a:p>
          <a:p>
            <a:pPr marL="0" indent="0" fontAlgn="base">
              <a:buNone/>
            </a:pPr>
            <a:endParaRPr lang="ko-KR" altLang="en-US" sz="2000" dirty="0"/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06587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&lt;source&gt; </a:t>
            </a:r>
            <a:r>
              <a:rPr lang="ko-KR" altLang="en-US" dirty="0" smtClean="0"/>
              <a:t>태그</a:t>
            </a:r>
            <a:endParaRPr lang="ko-KR" altLang="en-US" dirty="0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471488" y="1520825"/>
            <a:ext cx="11117262" cy="4384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 smtClean="0"/>
              <a:t>브라우저에 따라 지원하는 비디오 </a:t>
            </a:r>
            <a:r>
              <a:rPr lang="ko-KR" altLang="en-US" sz="2000" dirty="0" err="1" smtClean="0"/>
              <a:t>코덱이</a:t>
            </a:r>
            <a:r>
              <a:rPr lang="ko-KR" altLang="en-US" sz="2000" dirty="0" smtClean="0"/>
              <a:t> 다르기 때문에 </a:t>
            </a:r>
            <a:r>
              <a:rPr lang="en-US" altLang="ko-KR" sz="2000" dirty="0" smtClean="0"/>
              <a:t>&lt;source&gt; </a:t>
            </a:r>
            <a:r>
              <a:rPr lang="ko-KR" altLang="en-US" sz="2000" dirty="0" smtClean="0"/>
              <a:t>태그를 이용해 각 브라우저에서 지원하는 파일들을 따로 지정한다</a:t>
            </a:r>
            <a:endParaRPr lang="en-US" altLang="ko-KR" sz="20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ko-KR" sz="20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b="1" dirty="0" smtClean="0"/>
              <a:t>사용할 수 있는 속성들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r>
              <a:rPr lang="en-US" altLang="ko-KR" sz="2000" dirty="0" err="1" smtClean="0"/>
              <a:t>src</a:t>
            </a:r>
            <a:r>
              <a:rPr lang="en-US" altLang="ko-KR" sz="2000" dirty="0" smtClean="0"/>
              <a:t> : </a:t>
            </a:r>
            <a:r>
              <a:rPr lang="ko-KR" altLang="en-US" sz="2000" dirty="0" smtClean="0"/>
              <a:t>미디어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파일의 경로를 지정한다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필수속성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type : </a:t>
            </a:r>
            <a:r>
              <a:rPr lang="ko-KR" altLang="en-US" sz="2000" dirty="0" smtClean="0"/>
              <a:t>미디어 파일의 유형을 알려주는 속성</a:t>
            </a:r>
            <a:endParaRPr lang="en-US" altLang="ko-KR" sz="20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 smtClean="0"/>
              <a:t>예</a:t>
            </a:r>
            <a:r>
              <a:rPr lang="en-US" altLang="ko-KR" sz="2000" dirty="0" smtClean="0"/>
              <a:t>) </a:t>
            </a:r>
            <a:r>
              <a:rPr lang="en-US" altLang="ko-KR" sz="2000" dirty="0"/>
              <a:t>&lt;source </a:t>
            </a:r>
            <a:r>
              <a:rPr lang="en-US" altLang="ko-KR" sz="2000" dirty="0" err="1"/>
              <a:t>src</a:t>
            </a:r>
            <a:r>
              <a:rPr lang="en-US" altLang="ko-KR" sz="2000" dirty="0"/>
              <a:t>="video.mp4" type=“video/mp4”&gt;</a:t>
            </a:r>
            <a:endParaRPr lang="ko-KR" altLang="en-US" sz="2000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42141937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&lt;source&gt; </a:t>
            </a:r>
            <a:r>
              <a:rPr lang="ko-KR" altLang="en-US" dirty="0" smtClean="0"/>
              <a:t>태그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33"/>
          <a:stretch/>
        </p:blipFill>
        <p:spPr bwMode="auto">
          <a:xfrm>
            <a:off x="1477819" y="1589903"/>
            <a:ext cx="8428038" cy="510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5266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&lt;audio&gt; </a:t>
            </a:r>
            <a:r>
              <a:rPr lang="ko-KR" altLang="en-US" dirty="0" smtClean="0"/>
              <a:t>태그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471488" y="1520825"/>
            <a:ext cx="11117262" cy="51505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en-US" altLang="ko-KR" sz="2000" dirty="0" smtClean="0"/>
              <a:t>HTML5</a:t>
            </a:r>
            <a:r>
              <a:rPr lang="ko-KR" altLang="en-US" sz="2000" dirty="0" smtClean="0"/>
              <a:t>에서 배경 음악이나 효과음 등 오디오 삽입</a:t>
            </a:r>
            <a:r>
              <a:rPr lang="en-US" altLang="ko-KR" sz="2000" dirty="0" smtClean="0"/>
              <a:t>.</a:t>
            </a:r>
          </a:p>
          <a:p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b="1" dirty="0" smtClean="0"/>
              <a:t>&lt;audio </a:t>
            </a:r>
            <a:r>
              <a:rPr lang="en-US" altLang="ko-KR" sz="2000" b="1" dirty="0" err="1" smtClean="0"/>
              <a:t>src</a:t>
            </a:r>
            <a:r>
              <a:rPr lang="en-US" altLang="ko-KR" sz="2000" b="1" dirty="0" smtClean="0"/>
              <a:t>=“</a:t>
            </a:r>
            <a:r>
              <a:rPr lang="ko-KR" altLang="en-US" sz="2000" b="1" dirty="0" smtClean="0"/>
              <a:t>오디오 파일 경로” </a:t>
            </a:r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속성</a:t>
            </a:r>
            <a:r>
              <a:rPr lang="en-US" altLang="ko-KR" sz="2000" b="1" dirty="0" smtClean="0"/>
              <a:t>] [</a:t>
            </a:r>
            <a:r>
              <a:rPr lang="ko-KR" altLang="en-US" sz="2000" b="1" dirty="0" smtClean="0"/>
              <a:t>속성</a:t>
            </a:r>
            <a:r>
              <a:rPr lang="en-US" altLang="ko-KR" sz="2000" b="1" dirty="0" smtClean="0"/>
              <a:t>=“</a:t>
            </a:r>
            <a:r>
              <a:rPr lang="ko-KR" altLang="en-US" sz="2000" b="1" dirty="0" smtClean="0"/>
              <a:t>속성 값”</a:t>
            </a:r>
            <a:r>
              <a:rPr lang="en-US" altLang="ko-KR" sz="2000" b="1" dirty="0" smtClean="0"/>
              <a:t>]&gt;</a:t>
            </a:r>
            <a:endParaRPr lang="ko-KR" altLang="en-US" sz="2000" b="1" dirty="0" smtClean="0"/>
          </a:p>
          <a:p>
            <a:endParaRPr lang="ko-KR" altLang="en-US" sz="2000" dirty="0" smtClean="0"/>
          </a:p>
          <a:p>
            <a:pPr marL="0" indent="0">
              <a:buNone/>
            </a:pPr>
            <a:r>
              <a:rPr lang="ko-KR" altLang="en-US" sz="2000" dirty="0" smtClean="0"/>
              <a:t>예</a:t>
            </a:r>
            <a:r>
              <a:rPr lang="en-US" altLang="ko-KR" sz="2000" dirty="0" smtClean="0"/>
              <a:t>) &lt;audio </a:t>
            </a:r>
            <a:r>
              <a:rPr lang="en-US" altLang="ko-KR" sz="2000" dirty="0" err="1" smtClean="0"/>
              <a:t>src</a:t>
            </a:r>
            <a:r>
              <a:rPr lang="en-US" altLang="ko-KR" sz="2000" dirty="0" smtClean="0"/>
              <a:t>=“melody.mp3” controls&gt;</a:t>
            </a:r>
          </a:p>
          <a:p>
            <a:endParaRPr lang="en-US" altLang="ko-KR" sz="2000" dirty="0" smtClean="0"/>
          </a:p>
          <a:p>
            <a:pPr>
              <a:lnSpc>
                <a:spcPct val="170000"/>
              </a:lnSpc>
            </a:pPr>
            <a:r>
              <a:rPr lang="ko-KR" altLang="en-US" sz="2000" dirty="0" smtClean="0"/>
              <a:t>오디오 파일 형식 역시 아직 표준이 정해져 있지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않기 때문에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각 브라우저에서 재생할 수 있는 오디오 파일 형식으로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변환해야 한다</a:t>
            </a:r>
            <a:r>
              <a:rPr lang="en-US" altLang="ko-KR" sz="2000" dirty="0" smtClean="0"/>
              <a:t>. </a:t>
            </a:r>
            <a:endParaRPr lang="ko-KR" altLang="en-US" sz="2000" dirty="0" smtClean="0"/>
          </a:p>
          <a:p>
            <a:endParaRPr lang="ko-KR" altLang="en-US" sz="2000" dirty="0"/>
          </a:p>
        </p:txBody>
      </p:sp>
      <p:pic>
        <p:nvPicPr>
          <p:cNvPr id="5" name="내용 개체 틀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4158" y="1936294"/>
            <a:ext cx="3040573" cy="13384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158" y="530726"/>
            <a:ext cx="3072710" cy="124525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4158" y="5120523"/>
            <a:ext cx="3005377" cy="111965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4158" y="3435040"/>
            <a:ext cx="3073685" cy="152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52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718457" y="2995710"/>
            <a:ext cx="10515600" cy="1193800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HTML5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와 이미지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792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연습문제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471488" y="1520825"/>
            <a:ext cx="11117262" cy="51505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ko-KR" altLang="en-US" sz="2000" dirty="0" smtClean="0"/>
              <a:t>이미지 파일은 교수학습지원센터에서 다운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테이블 생성</a:t>
            </a:r>
            <a:endParaRPr lang="en-US" altLang="ko-KR" sz="2000" dirty="0" smtClean="0"/>
          </a:p>
          <a:p>
            <a:r>
              <a:rPr lang="ko-KR" altLang="en-US" sz="2000" dirty="0" smtClean="0"/>
              <a:t>셀의 크기 및 개수는 자유</a:t>
            </a:r>
            <a:endParaRPr lang="en-US" altLang="ko-KR" sz="2000" dirty="0" smtClean="0"/>
          </a:p>
          <a:p>
            <a:r>
              <a:rPr lang="ko-KR" altLang="en-US" sz="2000" dirty="0" smtClean="0"/>
              <a:t>스타일</a:t>
            </a:r>
            <a:r>
              <a:rPr lang="en-US" altLang="ko-KR" sz="2000" dirty="0" smtClean="0"/>
              <a:t>(CSS)</a:t>
            </a:r>
            <a:r>
              <a:rPr lang="ko-KR" altLang="en-US" sz="2000" dirty="0" smtClean="0"/>
              <a:t>을 이용하지 않고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테이블의</a:t>
            </a:r>
            <a:r>
              <a:rPr lang="en-US" altLang="ko-KR" sz="2000" dirty="0" smtClean="0"/>
              <a:t> Background=“</a:t>
            </a:r>
            <a:r>
              <a:rPr lang="ko-KR" altLang="en-US" sz="2000" dirty="0" smtClean="0"/>
              <a:t>이미지경로</a:t>
            </a:r>
            <a:r>
              <a:rPr lang="en-US" altLang="ko-KR" sz="2000" dirty="0" smtClean="0"/>
              <a:t>“ </a:t>
            </a:r>
            <a:r>
              <a:rPr lang="ko-KR" altLang="en-US" sz="2000" dirty="0" smtClean="0"/>
              <a:t>속성을 이용하여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이미지 삽입</a:t>
            </a:r>
            <a:endParaRPr lang="en-US" altLang="ko-KR" sz="2000" dirty="0"/>
          </a:p>
          <a:p>
            <a:r>
              <a:rPr lang="ko-KR" altLang="en-US" sz="2000" dirty="0" smtClean="0"/>
              <a:t>셀 안에 동영상 태그 </a:t>
            </a:r>
            <a:r>
              <a:rPr lang="en-US" altLang="ko-KR" sz="2000" dirty="0" smtClean="0"/>
              <a:t>Embed </a:t>
            </a:r>
            <a:r>
              <a:rPr lang="ko-KR" altLang="en-US" sz="2000" dirty="0" smtClean="0"/>
              <a:t>또는 </a:t>
            </a:r>
            <a:r>
              <a:rPr lang="en-US" altLang="ko-KR" sz="2000" dirty="0" smtClean="0"/>
              <a:t>Video </a:t>
            </a:r>
            <a:r>
              <a:rPr lang="ko-KR" altLang="en-US" sz="2000" dirty="0" smtClean="0"/>
              <a:t>소스를 이용하여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영상 삽입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ko-KR" altLang="en-US" sz="2000" dirty="0" smtClean="0"/>
              <a:t>이미지 크기는 </a:t>
            </a:r>
            <a:r>
              <a:rPr lang="en-US" altLang="ko-KR" sz="2000" dirty="0" smtClean="0"/>
              <a:t>480X486 </a:t>
            </a:r>
            <a:r>
              <a:rPr lang="ko-KR" altLang="en-US" sz="2000" dirty="0" smtClean="0"/>
              <a:t>픽셀</a:t>
            </a:r>
            <a:endParaRPr lang="en-US" altLang="ko-KR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705" y="1962150"/>
            <a:ext cx="3424857" cy="3392445"/>
          </a:xfrm>
          <a:prstGeom prst="rect">
            <a:avLst/>
          </a:prstGeom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8485234" y="5300305"/>
            <a:ext cx="1649798" cy="4913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dirty="0" smtClean="0"/>
              <a:t>결과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22451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357603" y="374854"/>
            <a:ext cx="9557657" cy="703402"/>
          </a:xfrm>
        </p:spPr>
        <p:txBody>
          <a:bodyPr>
            <a:normAutofit/>
          </a:bodyPr>
          <a:lstStyle/>
          <a:p>
            <a:r>
              <a:rPr lang="en-US" altLang="ko-KR" sz="3200" dirty="0" smtClean="0"/>
              <a:t> </a:t>
            </a:r>
            <a:r>
              <a:rPr lang="ko-KR" altLang="en-US" sz="3200" dirty="0" smtClean="0"/>
              <a:t>웹 문서와 이미지</a:t>
            </a:r>
            <a:endParaRPr lang="ko-KR" alt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091681" y="1190745"/>
            <a:ext cx="10133046" cy="92333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웹 페이지에서 사용할 수 있는 이미지 파일은 파일 크기가 크지 않으면서도 화질은 좋게 유지해야 하기 때문에 몇 가지 파일 형식만 사용할 수 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1175965" y="2888931"/>
          <a:ext cx="10069209" cy="3566160"/>
        </p:xfrm>
        <a:graphic>
          <a:graphicData uri="http://schemas.openxmlformats.org/drawingml/2006/table">
            <a:tbl>
              <a:tblPr firstRow="1" bandRow="1"/>
              <a:tblGrid>
                <a:gridCol w="2335720"/>
                <a:gridCol w="7733489"/>
              </a:tblGrid>
              <a:tr h="104489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GIF(Graphic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Interchange Form)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JPG</a:t>
                      </a:r>
                      <a:r>
                        <a:rPr lang="ko-KR" alt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나 </a:t>
                      </a:r>
                      <a:r>
                        <a:rPr lang="en-US" altLang="ko-KR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PNG </a:t>
                      </a:r>
                      <a:r>
                        <a:rPr lang="ko-KR" alt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형식에 비해 파일 크기가 작지만 표시할 수 있는 색상 수가 최대 </a:t>
                      </a:r>
                      <a:r>
                        <a:rPr lang="en-US" altLang="ko-KR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256</a:t>
                      </a:r>
                      <a:r>
                        <a:rPr lang="ko-KR" alt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가지뿐으로</a:t>
                      </a:r>
                      <a:r>
                        <a:rPr lang="en-US" altLang="ko-KR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웹 페이지에서 아이콘이나 </a:t>
                      </a:r>
                      <a:r>
                        <a:rPr lang="ko-KR" altLang="en-US" sz="18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불릿</a:t>
                      </a:r>
                      <a:r>
                        <a:rPr lang="ko-KR" alt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등 작은 이미지에 주로 사용</a:t>
                      </a:r>
                      <a:r>
                        <a:rPr lang="en-US" altLang="ko-KR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투명한 배경이나 움직이는 이미지를 만들 수 있다</a:t>
                      </a:r>
                      <a:r>
                        <a:rPr lang="en-US" altLang="ko-KR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104489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JPG </a:t>
                      </a:r>
                      <a:r>
                        <a:rPr lang="ko-KR" alt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JPEG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(Joint Photographic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Experts Group)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사진을 웹 페이지에 넣기 위해 개발된 형식이기 때문에 </a:t>
                      </a:r>
                      <a:r>
                        <a:rPr lang="en-US" altLang="ko-KR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GIF</a:t>
                      </a:r>
                      <a:r>
                        <a:rPr lang="ko-KR" alt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비해 다양한 색상과 명암을 표현할 수 있다</a:t>
                      </a:r>
                      <a:r>
                        <a:rPr lang="en-US" altLang="ko-KR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디지털 카메라에서 저장하는 사진 파일은 대부분 </a:t>
                      </a:r>
                      <a:r>
                        <a:rPr lang="en-US" altLang="ko-KR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JPG </a:t>
                      </a:r>
                      <a:r>
                        <a:rPr lang="ko-KR" alt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형식이다</a:t>
                      </a:r>
                      <a:r>
                        <a:rPr lang="en-US" altLang="ko-KR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  <a:tr h="73142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PNG(Portable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Network Graphics)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투명 배경을 만들 수도 있고 사물이 가진 색상도 최대한 그대로 유지되기 때문에 최근에 많이 사용되는 이미지 파일 형식이다</a:t>
                      </a:r>
                      <a:r>
                        <a:rPr lang="en-US" altLang="ko-KR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157591" y="2461099"/>
            <a:ext cx="5126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웹에서 사용할 수 있는 이미지 파일 형식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37725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 smtClean="0"/>
              <a:t>모바일</a:t>
            </a:r>
            <a:r>
              <a:rPr lang="ko-KR" altLang="en-US" sz="3200" dirty="0" smtClean="0"/>
              <a:t> 기기와 이미지</a:t>
            </a:r>
            <a:endParaRPr lang="ko-KR" alt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040860" y="1342417"/>
            <a:ext cx="101166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텍스트보다 이미지 파일의 크기가 더 큰데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이미지를 </a:t>
            </a:r>
            <a:r>
              <a:rPr lang="ko-KR" altLang="en-US" sz="2000" dirty="0" err="1" smtClean="0"/>
              <a:t>모바일에서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다운로드하면</a:t>
            </a:r>
            <a:r>
              <a:rPr lang="ko-KR" altLang="en-US" sz="2000" dirty="0" smtClean="0"/>
              <a:t> 그만큼 시간도 걸리고 접속 시간에 따른 데이터 이용료도 부과될 수 있다</a:t>
            </a:r>
            <a:r>
              <a:rPr lang="en-US" altLang="ko-KR" sz="2000" dirty="0" smtClean="0"/>
              <a:t>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 smtClean="0"/>
              <a:t>모바일</a:t>
            </a:r>
            <a:r>
              <a:rPr lang="ko-KR" altLang="en-US" sz="2000" dirty="0" smtClean="0"/>
              <a:t> 기기의 화면은 일반적인 웹사이트의 이미지를 제 크기대로 보여줄 수 없다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>
                <a:sym typeface="Wingdings" pitchFamily="2" charset="2"/>
              </a:rPr>
              <a:t> </a:t>
            </a:r>
            <a:r>
              <a:rPr lang="ko-KR" altLang="en-US" sz="2000" dirty="0" smtClean="0"/>
              <a:t>이미지를 제대로 보기 위해서는 확대해서 봐야 하는 번거로움이 있다</a:t>
            </a:r>
            <a:r>
              <a:rPr lang="en-US" altLang="ko-KR" sz="20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rgbClr val="0070C0"/>
                </a:solidFill>
              </a:rPr>
              <a:t> 이왕이면 이미지가 많이 사용되지 않고 텍스트 위주로 구성될 수 있어야 한다</a:t>
            </a:r>
            <a:r>
              <a:rPr lang="en-US" altLang="ko-KR" sz="2000" dirty="0" smtClean="0">
                <a:solidFill>
                  <a:srgbClr val="0070C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rgbClr val="0070C0"/>
                </a:solidFill>
              </a:rPr>
              <a:t> 이미지로 처리하던 메뉴들은 </a:t>
            </a:r>
            <a:r>
              <a:rPr lang="en-US" altLang="ko-KR" sz="2000" dirty="0" smtClean="0">
                <a:solidFill>
                  <a:srgbClr val="0070C0"/>
                </a:solidFill>
              </a:rPr>
              <a:t>CSS</a:t>
            </a:r>
            <a:r>
              <a:rPr lang="ko-KR" altLang="en-US" sz="2000" dirty="0" smtClean="0">
                <a:solidFill>
                  <a:srgbClr val="0070C0"/>
                </a:solidFill>
              </a:rPr>
              <a:t>로 처리</a:t>
            </a:r>
            <a:endParaRPr lang="en-US" altLang="ko-KR" sz="2000" dirty="0" smtClean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rgbClr val="0070C0"/>
                </a:solidFill>
              </a:rPr>
              <a:t> PC</a:t>
            </a:r>
            <a:r>
              <a:rPr lang="ko-KR" altLang="en-US" sz="2000" dirty="0" smtClean="0">
                <a:solidFill>
                  <a:srgbClr val="0070C0"/>
                </a:solidFill>
              </a:rPr>
              <a:t>용 웹사이트와 </a:t>
            </a:r>
            <a:r>
              <a:rPr lang="ko-KR" altLang="en-US" sz="2000" dirty="0" err="1" smtClean="0">
                <a:solidFill>
                  <a:srgbClr val="0070C0"/>
                </a:solidFill>
              </a:rPr>
              <a:t>모바일용</a:t>
            </a:r>
            <a:r>
              <a:rPr lang="ko-KR" altLang="en-US" sz="2000" dirty="0" smtClean="0">
                <a:solidFill>
                  <a:srgbClr val="0070C0"/>
                </a:solidFill>
              </a:rPr>
              <a:t> 웹사이트를 따로 제작하기도 한다</a:t>
            </a:r>
            <a:endParaRPr lang="ko-KR" alt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03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&lt;</a:t>
            </a:r>
            <a:r>
              <a:rPr lang="en-US" altLang="ko-KR" sz="3200" dirty="0" err="1" smtClean="0"/>
              <a:t>img</a:t>
            </a:r>
            <a:r>
              <a:rPr lang="en-US" altLang="ko-KR" sz="3200" dirty="0" smtClean="0"/>
              <a:t>&gt; </a:t>
            </a:r>
            <a:r>
              <a:rPr lang="ko-KR" altLang="en-US" sz="3200" dirty="0" smtClean="0"/>
              <a:t>태그</a:t>
            </a:r>
            <a:endParaRPr lang="ko-KR" alt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936702" y="1271239"/>
            <a:ext cx="1064569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이미지 삽입</a:t>
            </a:r>
            <a:endParaRPr lang="en-US" altLang="ko-KR" sz="2400" b="1" dirty="0" smtClean="0"/>
          </a:p>
          <a:p>
            <a:pPr lvl="1">
              <a:lnSpc>
                <a:spcPct val="150000"/>
              </a:lnSpc>
            </a:pPr>
            <a:r>
              <a:rPr lang="en-US" altLang="ko-KR" sz="2000" dirty="0" smtClean="0"/>
              <a:t>&lt;</a:t>
            </a:r>
            <a:r>
              <a:rPr lang="en-US" altLang="ko-KR" sz="2000" dirty="0" err="1" smtClean="0"/>
              <a:t>img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src</a:t>
            </a:r>
            <a:r>
              <a:rPr lang="en-US" altLang="ko-KR" sz="2000" dirty="0" smtClean="0"/>
              <a:t>="</a:t>
            </a:r>
            <a:r>
              <a:rPr lang="ko-KR" altLang="en-US" sz="2000" dirty="0" smtClean="0"/>
              <a:t>경로</a:t>
            </a:r>
            <a:r>
              <a:rPr lang="en-US" altLang="ko-KR" sz="2000" dirty="0" smtClean="0"/>
              <a:t>" [</a:t>
            </a:r>
            <a:r>
              <a:rPr lang="ko-KR" altLang="en-US" sz="2000" dirty="0" smtClean="0"/>
              <a:t>속성</a:t>
            </a:r>
            <a:r>
              <a:rPr lang="en-US" altLang="ko-KR" sz="2000" dirty="0" smtClean="0"/>
              <a:t>="</a:t>
            </a:r>
            <a:r>
              <a:rPr lang="ko-KR" altLang="en-US" sz="2000" dirty="0" smtClean="0"/>
              <a:t>속성 값</a:t>
            </a:r>
            <a:r>
              <a:rPr lang="en-US" altLang="ko-KR" sz="2000" dirty="0" smtClean="0"/>
              <a:t>"]&gt;</a:t>
            </a:r>
            <a:br>
              <a:rPr lang="en-US" altLang="ko-KR" sz="2000" dirty="0" smtClean="0"/>
            </a:br>
            <a:r>
              <a:rPr lang="ko-KR" altLang="en-US" sz="2000" dirty="0"/>
              <a:t>예</a:t>
            </a:r>
            <a:r>
              <a:rPr lang="en-US" altLang="ko-KR" sz="2000" dirty="0"/>
              <a:t>) </a:t>
            </a:r>
            <a:r>
              <a:rPr lang="en-US" altLang="ko-KR" sz="2000" dirty="0">
                <a:solidFill>
                  <a:srgbClr val="0D40FF"/>
                </a:solidFill>
                <a:latin typeface="Courier"/>
              </a:rPr>
              <a:t>&lt;</a:t>
            </a:r>
            <a:r>
              <a:rPr lang="en-US" altLang="ko-KR" sz="2000" dirty="0" err="1">
                <a:solidFill>
                  <a:srgbClr val="800000"/>
                </a:solidFill>
                <a:latin typeface="Courier"/>
              </a:rPr>
              <a:t>img</a:t>
            </a:r>
            <a:r>
              <a:rPr lang="en-US" altLang="ko-KR" sz="2000" dirty="0">
                <a:solidFill>
                  <a:srgbClr val="800000"/>
                </a:solidFill>
                <a:latin typeface="Courier"/>
              </a:rPr>
              <a:t> </a:t>
            </a:r>
            <a:r>
              <a:rPr lang="en-US" altLang="ko-KR" sz="2000" dirty="0" err="1">
                <a:solidFill>
                  <a:srgbClr val="FF0D0D"/>
                </a:solidFill>
                <a:latin typeface="Courier"/>
              </a:rPr>
              <a:t>src</a:t>
            </a:r>
            <a:r>
              <a:rPr lang="en-US" altLang="ko-KR" sz="2000" dirty="0">
                <a:solidFill>
                  <a:srgbClr val="0D40FF"/>
                </a:solidFill>
                <a:latin typeface="Courier"/>
              </a:rPr>
              <a:t>=</a:t>
            </a:r>
            <a:r>
              <a:rPr lang="en-US" altLang="ko-KR" sz="2000" dirty="0">
                <a:solidFill>
                  <a:srgbClr val="000000"/>
                </a:solidFill>
                <a:latin typeface="Courier"/>
              </a:rPr>
              <a:t>"</a:t>
            </a:r>
            <a:r>
              <a:rPr lang="en-US" altLang="ko-KR" sz="2000" dirty="0">
                <a:solidFill>
                  <a:srgbClr val="0D40FF"/>
                </a:solidFill>
                <a:latin typeface="Courier"/>
              </a:rPr>
              <a:t>home.png</a:t>
            </a:r>
            <a:r>
              <a:rPr lang="en-US" altLang="ko-KR" sz="2000" dirty="0">
                <a:solidFill>
                  <a:srgbClr val="000000"/>
                </a:solidFill>
                <a:latin typeface="Courier"/>
              </a:rPr>
              <a:t>"</a:t>
            </a:r>
            <a:r>
              <a:rPr lang="en-US" altLang="ko-KR" sz="2000" dirty="0">
                <a:solidFill>
                  <a:srgbClr val="0D40FF"/>
                </a:solidFill>
                <a:latin typeface="Courier"/>
              </a:rPr>
              <a:t>&gt;</a:t>
            </a:r>
            <a:endParaRPr lang="ko-KR" altLang="en-US" sz="2000" dirty="0"/>
          </a:p>
          <a:p>
            <a:endParaRPr lang="en-US" altLang="ko-KR" sz="2400" dirty="0" smtClean="0"/>
          </a:p>
          <a:p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936702" y="3509818"/>
            <a:ext cx="8687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0070C0"/>
                </a:solidFill>
              </a:rPr>
              <a:t>&lt;</a:t>
            </a:r>
            <a:r>
              <a:rPr lang="en-US" altLang="ko-KR">
                <a:solidFill>
                  <a:srgbClr val="0070C0"/>
                </a:solidFill>
              </a:rPr>
              <a:t>div class="banner</a:t>
            </a:r>
            <a:r>
              <a:rPr lang="en-US" altLang="ko-KR" smtClean="0">
                <a:solidFill>
                  <a:srgbClr val="0070C0"/>
                </a:solidFill>
              </a:rPr>
              <a:t>"&gt;</a:t>
            </a:r>
          </a:p>
          <a:p>
            <a:r>
              <a:rPr lang="en-US" altLang="ko-KR">
                <a:solidFill>
                  <a:srgbClr val="0070C0"/>
                </a:solidFill>
              </a:rPr>
              <a:t> </a:t>
            </a:r>
            <a:r>
              <a:rPr lang="en-US" altLang="ko-KR" smtClean="0">
                <a:solidFill>
                  <a:srgbClr val="0070C0"/>
                </a:solidFill>
              </a:rPr>
              <a:t>  &lt;</a:t>
            </a:r>
            <a:r>
              <a:rPr lang="en-US" altLang="ko-KR">
                <a:solidFill>
                  <a:srgbClr val="C00000"/>
                </a:solidFill>
              </a:rPr>
              <a:t>img src="banner2.png"</a:t>
            </a:r>
            <a:r>
              <a:rPr lang="en-US" altLang="ko-KR">
                <a:solidFill>
                  <a:srgbClr val="0070C0"/>
                </a:solidFill>
              </a:rPr>
              <a:t> width="700" height="</a:t>
            </a:r>
            <a:r>
              <a:rPr lang="en-US" altLang="ko-KR" smtClean="0">
                <a:solidFill>
                  <a:srgbClr val="0070C0"/>
                </a:solidFill>
              </a:rPr>
              <a:t>233“&gt;</a:t>
            </a:r>
          </a:p>
          <a:p>
            <a:r>
              <a:rPr lang="en-US" altLang="ko-KR" smtClean="0">
                <a:solidFill>
                  <a:srgbClr val="0070C0"/>
                </a:solidFill>
              </a:rPr>
              <a:t>&lt;/</a:t>
            </a:r>
            <a:r>
              <a:rPr lang="en-US" altLang="ko-KR">
                <a:solidFill>
                  <a:srgbClr val="0070C0"/>
                </a:solidFill>
              </a:rPr>
              <a:t>div&gt;</a:t>
            </a:r>
            <a:endParaRPr lang="ko-KR" altLang="en-US">
              <a:solidFill>
                <a:srgbClr val="0070C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42" y="4741306"/>
            <a:ext cx="4631893" cy="1899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872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&lt;</a:t>
            </a:r>
            <a:r>
              <a:rPr lang="en-US" altLang="ko-KR" sz="3200" dirty="0" err="1" smtClean="0"/>
              <a:t>img</a:t>
            </a:r>
            <a:r>
              <a:rPr lang="en-US" altLang="ko-KR" sz="3200" dirty="0" smtClean="0"/>
              <a:t>&gt; </a:t>
            </a:r>
            <a:r>
              <a:rPr lang="ko-KR" altLang="en-US" sz="3200" dirty="0" smtClean="0"/>
              <a:t>태그</a:t>
            </a:r>
            <a:endParaRPr lang="ko-KR" alt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936702" y="1271239"/>
            <a:ext cx="106456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mtClean="0"/>
              <a:t>&lt;</a:t>
            </a:r>
            <a:r>
              <a:rPr lang="en-US" altLang="ko-KR" sz="2400" b="1" dirty="0" err="1" smtClean="0"/>
              <a:t>img</a:t>
            </a:r>
            <a:r>
              <a:rPr lang="en-US" altLang="ko-KR" sz="2400" b="1" dirty="0" smtClean="0"/>
              <a:t>&gt; </a:t>
            </a:r>
            <a:r>
              <a:rPr lang="ko-KR" altLang="en-US" sz="2400" b="1" dirty="0" smtClean="0"/>
              <a:t>태그의 속성</a:t>
            </a:r>
            <a:endParaRPr lang="en-US" altLang="ko-KR" sz="2400" b="1" dirty="0" smtClean="0"/>
          </a:p>
          <a:p>
            <a:pPr lvl="1">
              <a:lnSpc>
                <a:spcPct val="150000"/>
              </a:lnSpc>
            </a:pPr>
            <a:r>
              <a:rPr lang="ko-KR" altLang="en-US" sz="2000" b="1" dirty="0" smtClean="0"/>
              <a:t>①</a:t>
            </a:r>
            <a:r>
              <a:rPr lang="en-US" altLang="ko-KR" sz="2000" b="1" dirty="0" err="1" smtClean="0"/>
              <a:t>src</a:t>
            </a:r>
            <a:r>
              <a:rPr lang="en-US" altLang="ko-KR" sz="2000" b="1" dirty="0" smtClean="0"/>
              <a:t> </a:t>
            </a:r>
            <a:r>
              <a:rPr lang="ko-KR" altLang="en-US" sz="2000" dirty="0"/>
              <a:t>속성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: </a:t>
            </a:r>
            <a:r>
              <a:rPr lang="ko-KR" altLang="en-US" sz="2000" dirty="0"/>
              <a:t>이미지 파일의 </a:t>
            </a:r>
            <a:r>
              <a:rPr lang="ko-KR" altLang="en-US" sz="2000" dirty="0" smtClean="0"/>
              <a:t>경로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웹 </a:t>
            </a:r>
            <a:r>
              <a:rPr lang="ko-KR" altLang="en-US" sz="2000" dirty="0"/>
              <a:t>문서 파일의 위치를 기준으로 정해진다</a:t>
            </a:r>
            <a:r>
              <a:rPr lang="en-US" altLang="ko-KR" sz="2000" dirty="0"/>
              <a:t>.</a:t>
            </a:r>
          </a:p>
          <a:p>
            <a:pPr lvl="2">
              <a:lnSpc>
                <a:spcPct val="150000"/>
              </a:lnSpc>
            </a:pPr>
            <a:r>
              <a:rPr lang="ko-KR" altLang="en-US" sz="2000" dirty="0"/>
              <a:t>예</a:t>
            </a:r>
            <a:r>
              <a:rPr lang="en-US" altLang="ko-KR" sz="2000" dirty="0"/>
              <a:t>) </a:t>
            </a:r>
            <a:r>
              <a:rPr lang="en-US" altLang="ko-KR" sz="2000" dirty="0">
                <a:solidFill>
                  <a:srgbClr val="0D40FF"/>
                </a:solidFill>
                <a:latin typeface="Courier"/>
              </a:rPr>
              <a:t>&lt;</a:t>
            </a:r>
            <a:r>
              <a:rPr lang="en-US" altLang="ko-KR" sz="2000" dirty="0" err="1">
                <a:solidFill>
                  <a:srgbClr val="800000"/>
                </a:solidFill>
                <a:latin typeface="Courier"/>
              </a:rPr>
              <a:t>img</a:t>
            </a:r>
            <a:r>
              <a:rPr lang="en-US" altLang="ko-KR" sz="2000" dirty="0">
                <a:solidFill>
                  <a:srgbClr val="800000"/>
                </a:solidFill>
                <a:latin typeface="Courier"/>
              </a:rPr>
              <a:t> </a:t>
            </a:r>
            <a:r>
              <a:rPr lang="en-US" altLang="ko-KR" sz="2000" dirty="0" err="1">
                <a:solidFill>
                  <a:srgbClr val="FF0D0D"/>
                </a:solidFill>
                <a:latin typeface="Courier"/>
              </a:rPr>
              <a:t>src</a:t>
            </a:r>
            <a:r>
              <a:rPr lang="en-US" altLang="ko-KR" sz="2000" dirty="0">
                <a:solidFill>
                  <a:srgbClr val="0D40FF"/>
                </a:solidFill>
                <a:latin typeface="Courier"/>
              </a:rPr>
              <a:t>=</a:t>
            </a:r>
            <a:r>
              <a:rPr lang="en-US" altLang="ko-KR" sz="2000" dirty="0">
                <a:solidFill>
                  <a:srgbClr val="000000"/>
                </a:solidFill>
                <a:latin typeface="Courier"/>
              </a:rPr>
              <a:t>"</a:t>
            </a:r>
            <a:r>
              <a:rPr lang="en-US" altLang="ko-KR" sz="2000" dirty="0">
                <a:solidFill>
                  <a:srgbClr val="0D40FF"/>
                </a:solidFill>
                <a:latin typeface="Courier"/>
              </a:rPr>
              <a:t>images/banner.png</a:t>
            </a:r>
            <a:r>
              <a:rPr lang="en-US" altLang="ko-KR" sz="2000" dirty="0">
                <a:solidFill>
                  <a:srgbClr val="000000"/>
                </a:solidFill>
                <a:latin typeface="Courier"/>
              </a:rPr>
              <a:t>"</a:t>
            </a:r>
            <a:r>
              <a:rPr lang="en-US" altLang="ko-KR" sz="2000" dirty="0">
                <a:solidFill>
                  <a:srgbClr val="0D40FF"/>
                </a:solidFill>
                <a:latin typeface="Courier"/>
              </a:rPr>
              <a:t>&gt;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2000" b="1" dirty="0" smtClean="0"/>
              <a:t>②</a:t>
            </a:r>
            <a:r>
              <a:rPr lang="en-US" altLang="ko-KR" sz="2000" b="1" dirty="0" smtClean="0"/>
              <a:t>width</a:t>
            </a:r>
            <a:r>
              <a:rPr lang="en-US" altLang="ko-KR" sz="2000" b="1" dirty="0"/>
              <a:t>, height </a:t>
            </a:r>
            <a:r>
              <a:rPr lang="ko-KR" altLang="en-US" sz="2000" dirty="0"/>
              <a:t>속성</a:t>
            </a:r>
            <a:r>
              <a:rPr lang="en-US" altLang="ko-KR" sz="2000" dirty="0"/>
              <a:t> : </a:t>
            </a:r>
            <a:r>
              <a:rPr lang="ko-KR" altLang="en-US" sz="2000" dirty="0"/>
              <a:t>이미지 크기 </a:t>
            </a:r>
            <a:r>
              <a:rPr lang="ko-KR" altLang="en-US" sz="2000" dirty="0" smtClean="0"/>
              <a:t>지정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브라우저 </a:t>
            </a:r>
            <a:r>
              <a:rPr lang="ko-KR" altLang="en-US" sz="2000" dirty="0"/>
              <a:t>창에 이미지를 원하는 크기로 표시</a:t>
            </a:r>
            <a:endParaRPr lang="en-US" altLang="ko-KR" sz="2000" dirty="0"/>
          </a:p>
          <a:p>
            <a:pPr lvl="2">
              <a:lnSpc>
                <a:spcPct val="150000"/>
              </a:lnSpc>
            </a:pPr>
            <a:r>
              <a:rPr lang="ko-KR" altLang="en-US" sz="2000" dirty="0"/>
              <a:t>예</a:t>
            </a:r>
            <a:r>
              <a:rPr lang="en-US" altLang="ko-KR" sz="2000" dirty="0"/>
              <a:t>) </a:t>
            </a:r>
            <a:r>
              <a:rPr lang="en-US" altLang="ko-KR" sz="2000" dirty="0">
                <a:solidFill>
                  <a:srgbClr val="0D40FF"/>
                </a:solidFill>
                <a:latin typeface="Courier"/>
              </a:rPr>
              <a:t>&lt;</a:t>
            </a:r>
            <a:r>
              <a:rPr lang="en-US" altLang="ko-KR" sz="2000" dirty="0" err="1">
                <a:solidFill>
                  <a:srgbClr val="800000"/>
                </a:solidFill>
                <a:latin typeface="Courier"/>
              </a:rPr>
              <a:t>img</a:t>
            </a:r>
            <a:r>
              <a:rPr lang="en-US" altLang="ko-KR" sz="2000" dirty="0">
                <a:solidFill>
                  <a:srgbClr val="800000"/>
                </a:solidFill>
                <a:latin typeface="Courier"/>
              </a:rPr>
              <a:t> </a:t>
            </a:r>
            <a:r>
              <a:rPr lang="en-US" altLang="ko-KR" sz="2000" dirty="0" err="1">
                <a:solidFill>
                  <a:srgbClr val="FF0D0D"/>
                </a:solidFill>
                <a:latin typeface="Courier"/>
              </a:rPr>
              <a:t>src</a:t>
            </a:r>
            <a:r>
              <a:rPr lang="en-US" altLang="ko-KR" sz="2000" dirty="0">
                <a:solidFill>
                  <a:srgbClr val="0D40FF"/>
                </a:solidFill>
                <a:latin typeface="Courier"/>
              </a:rPr>
              <a:t>=</a:t>
            </a:r>
            <a:r>
              <a:rPr lang="en-US" altLang="ko-KR" sz="2000" dirty="0">
                <a:solidFill>
                  <a:srgbClr val="000000"/>
                </a:solidFill>
                <a:latin typeface="Courier"/>
              </a:rPr>
              <a:t>"</a:t>
            </a:r>
            <a:r>
              <a:rPr lang="en-US" altLang="ko-KR" sz="2000" dirty="0">
                <a:solidFill>
                  <a:srgbClr val="0D40FF"/>
                </a:solidFill>
                <a:latin typeface="Courier"/>
              </a:rPr>
              <a:t>banner.png</a:t>
            </a:r>
            <a:r>
              <a:rPr lang="en-US" altLang="ko-KR" sz="2000" dirty="0">
                <a:solidFill>
                  <a:srgbClr val="000000"/>
                </a:solidFill>
                <a:latin typeface="Courier"/>
              </a:rPr>
              <a:t>" </a:t>
            </a:r>
            <a:r>
              <a:rPr lang="en-US" altLang="ko-KR" sz="2000" dirty="0">
                <a:solidFill>
                  <a:srgbClr val="FF0D0D"/>
                </a:solidFill>
                <a:latin typeface="Courier"/>
              </a:rPr>
              <a:t>width</a:t>
            </a:r>
            <a:r>
              <a:rPr lang="en-US" altLang="ko-KR" sz="2000" dirty="0">
                <a:solidFill>
                  <a:srgbClr val="0D40FF"/>
                </a:solidFill>
                <a:latin typeface="Courier"/>
              </a:rPr>
              <a:t>=</a:t>
            </a:r>
            <a:r>
              <a:rPr lang="en-US" altLang="ko-KR" sz="2000" dirty="0">
                <a:solidFill>
                  <a:srgbClr val="000000"/>
                </a:solidFill>
                <a:latin typeface="Courier"/>
              </a:rPr>
              <a:t>"</a:t>
            </a:r>
            <a:r>
              <a:rPr lang="en-US" altLang="ko-KR" sz="2000" dirty="0">
                <a:solidFill>
                  <a:srgbClr val="0D40FF"/>
                </a:solidFill>
                <a:latin typeface="Courier"/>
              </a:rPr>
              <a:t>335</a:t>
            </a:r>
            <a:r>
              <a:rPr lang="en-US" altLang="ko-KR" sz="2000" dirty="0">
                <a:solidFill>
                  <a:srgbClr val="000000"/>
                </a:solidFill>
                <a:latin typeface="Courier"/>
              </a:rPr>
              <a:t>" </a:t>
            </a:r>
            <a:r>
              <a:rPr lang="en-US" altLang="ko-KR" sz="2000" dirty="0">
                <a:solidFill>
                  <a:srgbClr val="FF0D0D"/>
                </a:solidFill>
                <a:latin typeface="Courier"/>
              </a:rPr>
              <a:t>height</a:t>
            </a:r>
            <a:r>
              <a:rPr lang="en-US" altLang="ko-KR" sz="2000" dirty="0">
                <a:solidFill>
                  <a:srgbClr val="0D40FF"/>
                </a:solidFill>
                <a:latin typeface="Courier"/>
              </a:rPr>
              <a:t>=</a:t>
            </a:r>
            <a:r>
              <a:rPr lang="en-US" altLang="ko-KR" sz="2000" dirty="0">
                <a:solidFill>
                  <a:srgbClr val="000000"/>
                </a:solidFill>
                <a:latin typeface="Courier"/>
              </a:rPr>
              <a:t>"</a:t>
            </a:r>
            <a:r>
              <a:rPr lang="en-US" altLang="ko-KR" sz="2000" dirty="0">
                <a:solidFill>
                  <a:srgbClr val="0D40FF"/>
                </a:solidFill>
                <a:latin typeface="Courier"/>
              </a:rPr>
              <a:t>105</a:t>
            </a:r>
            <a:r>
              <a:rPr lang="en-US" altLang="ko-KR" sz="2000" dirty="0">
                <a:solidFill>
                  <a:srgbClr val="000000"/>
                </a:solidFill>
                <a:latin typeface="Courier"/>
              </a:rPr>
              <a:t>"</a:t>
            </a:r>
            <a:r>
              <a:rPr lang="en-US" altLang="ko-KR" sz="2000" dirty="0">
                <a:solidFill>
                  <a:srgbClr val="0D40FF"/>
                </a:solidFill>
                <a:latin typeface="Courier"/>
              </a:rPr>
              <a:t>&gt;</a:t>
            </a:r>
            <a:endParaRPr lang="en-US" altLang="ko-KR" sz="2000" dirty="0"/>
          </a:p>
          <a:p>
            <a:endParaRPr lang="ko-KR" alt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310" y="3946888"/>
            <a:ext cx="3863471" cy="2577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821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&lt;</a:t>
            </a:r>
            <a:r>
              <a:rPr lang="en-US" altLang="ko-KR" sz="3200" dirty="0" err="1" smtClean="0"/>
              <a:t>img</a:t>
            </a:r>
            <a:r>
              <a:rPr lang="en-US" altLang="ko-KR" sz="3200" dirty="0" smtClean="0"/>
              <a:t>&gt; </a:t>
            </a:r>
            <a:r>
              <a:rPr lang="ko-KR" altLang="en-US" sz="3200" dirty="0" smtClean="0"/>
              <a:t>태그</a:t>
            </a:r>
            <a:endParaRPr lang="ko-KR" alt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936702" y="1271239"/>
            <a:ext cx="9891132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&lt;</a:t>
            </a:r>
            <a:r>
              <a:rPr lang="en-US" altLang="ko-KR" sz="2400" b="1" dirty="0" err="1" smtClean="0"/>
              <a:t>img</a:t>
            </a:r>
            <a:r>
              <a:rPr lang="en-US" altLang="ko-KR" sz="2400" b="1" dirty="0" smtClean="0"/>
              <a:t>&gt; </a:t>
            </a:r>
            <a:r>
              <a:rPr lang="ko-KR" altLang="en-US" sz="2400" b="1" dirty="0" smtClean="0"/>
              <a:t>태그의 속성</a:t>
            </a:r>
            <a:endParaRPr lang="en-US" altLang="ko-KR" sz="2400" b="1" dirty="0" smtClean="0"/>
          </a:p>
          <a:p>
            <a:pPr lvl="1">
              <a:lnSpc>
                <a:spcPct val="150000"/>
              </a:lnSpc>
            </a:pPr>
            <a:r>
              <a:rPr lang="ko-KR" altLang="en-US" sz="2000" b="1" dirty="0" smtClean="0"/>
              <a:t>③ </a:t>
            </a:r>
            <a:r>
              <a:rPr lang="en-US" altLang="ko-KR" sz="2000" b="1" dirty="0" smtClean="0"/>
              <a:t>alt </a:t>
            </a:r>
            <a:r>
              <a:rPr lang="ko-KR" altLang="en-US" sz="2000" dirty="0"/>
              <a:t>속성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: </a:t>
            </a:r>
            <a:r>
              <a:rPr lang="ko-KR" altLang="en-US" sz="2000" dirty="0"/>
              <a:t>대체</a:t>
            </a:r>
            <a:r>
              <a:rPr lang="en-US" altLang="ko-KR" sz="2000" dirty="0"/>
              <a:t> </a:t>
            </a:r>
            <a:r>
              <a:rPr lang="ko-KR" altLang="en-US" sz="2000" dirty="0"/>
              <a:t>텍스트 </a:t>
            </a:r>
            <a:endParaRPr lang="en-US" altLang="ko-KR" sz="2000" dirty="0"/>
          </a:p>
          <a:p>
            <a:pPr lvl="2">
              <a:lnSpc>
                <a:spcPct val="150000"/>
              </a:lnSpc>
              <a:buFontTx/>
              <a:buChar char="-"/>
            </a:pPr>
            <a:r>
              <a:rPr lang="ko-KR" altLang="en-US" sz="2000" dirty="0"/>
              <a:t>이미지를 표시하지 않았을 경우에 이미지 대신 표시할 텍스트</a:t>
            </a:r>
            <a:r>
              <a:rPr lang="en-US" altLang="ko-KR" sz="2000" dirty="0"/>
              <a:t>.</a:t>
            </a:r>
          </a:p>
          <a:p>
            <a:pPr lvl="2">
              <a:lnSpc>
                <a:spcPct val="150000"/>
              </a:lnSpc>
              <a:buFontTx/>
              <a:buChar char="-"/>
            </a:pPr>
            <a:r>
              <a:rPr lang="en-US" altLang="ko-KR" sz="2000" dirty="0"/>
              <a:t> </a:t>
            </a:r>
            <a:r>
              <a:rPr lang="ko-KR" altLang="en-US" sz="2000" dirty="0"/>
              <a:t>시각 장애인을 위한 화면 </a:t>
            </a:r>
            <a:r>
              <a:rPr lang="ko-KR" altLang="en-US" sz="2000" dirty="0" err="1"/>
              <a:t>리더기에서</a:t>
            </a:r>
            <a:r>
              <a:rPr lang="ko-KR" altLang="en-US" sz="2000" dirty="0"/>
              <a:t> 대체 텍스트를 읽는다</a:t>
            </a:r>
            <a:r>
              <a:rPr lang="en-US" altLang="ko-KR" sz="2000" dirty="0"/>
              <a:t>.</a:t>
            </a:r>
          </a:p>
          <a:p>
            <a:pPr lvl="2">
              <a:lnSpc>
                <a:spcPct val="150000"/>
              </a:lnSpc>
              <a:buFontTx/>
              <a:buChar char="-"/>
            </a:pPr>
            <a:r>
              <a:rPr lang="ko-KR" altLang="en-US" sz="2000" dirty="0" smtClean="0"/>
              <a:t> 검색엔진에서 </a:t>
            </a:r>
            <a:r>
              <a:rPr lang="ko-KR" altLang="en-US" sz="2000" dirty="0"/>
              <a:t>이미지를 더 잘 노출한다</a:t>
            </a:r>
            <a:r>
              <a:rPr lang="en-US" altLang="ko-KR" sz="2000" dirty="0"/>
              <a:t>.</a:t>
            </a:r>
          </a:p>
          <a:p>
            <a:pPr lvl="2">
              <a:lnSpc>
                <a:spcPct val="150000"/>
              </a:lnSpc>
              <a:buFontTx/>
              <a:buChar char="-"/>
            </a:pPr>
            <a:r>
              <a:rPr lang="en-US" altLang="ko-KR" sz="2000" dirty="0"/>
              <a:t> </a:t>
            </a:r>
            <a:r>
              <a:rPr lang="ko-KR" altLang="en-US" sz="2000" dirty="0"/>
              <a:t>메뉴나 로고</a:t>
            </a:r>
            <a:r>
              <a:rPr lang="en-US" altLang="ko-KR" sz="2000" dirty="0"/>
              <a:t>, </a:t>
            </a:r>
            <a:r>
              <a:rPr lang="ko-KR" altLang="en-US" sz="2000" dirty="0"/>
              <a:t>또는 내용을 눈에 띄게 하기 위해 그래픽으로 처리한 텍스트 등 내용에는</a:t>
            </a:r>
            <a:r>
              <a:rPr lang="en-US" altLang="ko-KR" sz="2000" dirty="0"/>
              <a:t> </a:t>
            </a:r>
            <a:r>
              <a:rPr lang="ko-KR" altLang="en-US" sz="2000" dirty="0"/>
              <a:t>대체 텍스트를 붙여야 한다</a:t>
            </a:r>
            <a:r>
              <a:rPr lang="en-US" altLang="ko-KR" sz="2000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sz="2000" dirty="0"/>
              <a:t>- </a:t>
            </a:r>
            <a:r>
              <a:rPr lang="ko-KR" altLang="en-US" sz="2000" dirty="0" err="1"/>
              <a:t>불릿</a:t>
            </a:r>
            <a:r>
              <a:rPr lang="ko-KR" altLang="en-US" sz="2000" dirty="0"/>
              <a:t> 이미지나 작은 아이콘처럼 </a:t>
            </a:r>
            <a:r>
              <a:rPr lang="ko-KR" altLang="en-US" sz="2000" dirty="0" err="1"/>
              <a:t>특화면을</a:t>
            </a:r>
            <a:r>
              <a:rPr lang="ko-KR" altLang="en-US" sz="2000" dirty="0"/>
              <a:t> 꾸미기 위해서 사용된 이미지에는 대체 텍스트를 지정하지 않아도 된다</a:t>
            </a:r>
            <a:r>
              <a:rPr lang="en-US" altLang="ko-KR" sz="2000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z="2000" dirty="0"/>
          </a:p>
          <a:p>
            <a:pPr lvl="2">
              <a:lnSpc>
                <a:spcPct val="150000"/>
              </a:lnSpc>
            </a:pPr>
            <a:r>
              <a:rPr lang="ko-KR" altLang="en-US" sz="2000" dirty="0"/>
              <a:t>예</a:t>
            </a:r>
            <a:r>
              <a:rPr lang="en-US" altLang="ko-KR" sz="2000" dirty="0"/>
              <a:t>) </a:t>
            </a:r>
            <a:r>
              <a:rPr lang="en-US" altLang="ko-KR" sz="2000" dirty="0">
                <a:solidFill>
                  <a:srgbClr val="0D40FF"/>
                </a:solidFill>
                <a:latin typeface="Courier"/>
              </a:rPr>
              <a:t>&lt;</a:t>
            </a:r>
            <a:r>
              <a:rPr lang="en-US" altLang="ko-KR" sz="2000" dirty="0" err="1">
                <a:solidFill>
                  <a:srgbClr val="800000"/>
                </a:solidFill>
                <a:latin typeface="Courier"/>
              </a:rPr>
              <a:t>img</a:t>
            </a:r>
            <a:r>
              <a:rPr lang="en-US" altLang="ko-KR" sz="2000" dirty="0">
                <a:solidFill>
                  <a:srgbClr val="800000"/>
                </a:solidFill>
                <a:latin typeface="Courier"/>
              </a:rPr>
              <a:t> </a:t>
            </a:r>
            <a:r>
              <a:rPr lang="en-US" altLang="ko-KR" sz="2000" dirty="0" err="1">
                <a:solidFill>
                  <a:srgbClr val="FF0D0D"/>
                </a:solidFill>
                <a:latin typeface="Courier"/>
              </a:rPr>
              <a:t>src</a:t>
            </a:r>
            <a:r>
              <a:rPr lang="en-US" altLang="ko-KR" sz="2000" dirty="0">
                <a:solidFill>
                  <a:srgbClr val="0D40FF"/>
                </a:solidFill>
                <a:latin typeface="Courier"/>
              </a:rPr>
              <a:t>=</a:t>
            </a:r>
            <a:r>
              <a:rPr lang="en-US" altLang="ko-KR" sz="2000" dirty="0">
                <a:solidFill>
                  <a:srgbClr val="000000"/>
                </a:solidFill>
                <a:latin typeface="Courier"/>
              </a:rPr>
              <a:t>"</a:t>
            </a:r>
            <a:r>
              <a:rPr lang="en-US" altLang="ko-KR" sz="2000" dirty="0">
                <a:solidFill>
                  <a:srgbClr val="0D40FF"/>
                </a:solidFill>
                <a:latin typeface="Courier"/>
              </a:rPr>
              <a:t>home.jpg</a:t>
            </a:r>
            <a:r>
              <a:rPr lang="en-US" altLang="ko-KR" sz="2000" dirty="0">
                <a:solidFill>
                  <a:srgbClr val="000000"/>
                </a:solidFill>
                <a:latin typeface="Courier"/>
              </a:rPr>
              <a:t>" </a:t>
            </a:r>
            <a:r>
              <a:rPr lang="en-US" altLang="ko-KR" sz="2000" b="1" dirty="0">
                <a:solidFill>
                  <a:srgbClr val="FF0D0D"/>
                </a:solidFill>
                <a:latin typeface="Courier"/>
              </a:rPr>
              <a:t>alt</a:t>
            </a:r>
            <a:r>
              <a:rPr lang="en-US" altLang="ko-KR" sz="2000" b="1" dirty="0">
                <a:solidFill>
                  <a:srgbClr val="0D40FF"/>
                </a:solidFill>
                <a:latin typeface="Courier"/>
              </a:rPr>
              <a:t>=</a:t>
            </a:r>
            <a:r>
              <a:rPr lang="en-US" altLang="ko-KR" sz="2000" b="1" dirty="0">
                <a:solidFill>
                  <a:srgbClr val="000000"/>
                </a:solidFill>
                <a:latin typeface="Courier"/>
              </a:rPr>
              <a:t>"</a:t>
            </a:r>
            <a:r>
              <a:rPr lang="ko-KR" altLang="en-US" b="1" dirty="0">
                <a:solidFill>
                  <a:srgbClr val="0D40FF"/>
                </a:solidFill>
                <a:latin typeface="YDVYGOStd12"/>
              </a:rPr>
              <a:t>홈으로 가기</a:t>
            </a:r>
            <a:r>
              <a:rPr lang="en-US" altLang="ko-KR" sz="2000" b="1" dirty="0">
                <a:solidFill>
                  <a:srgbClr val="000000"/>
                </a:solidFill>
                <a:latin typeface="Courier"/>
              </a:rPr>
              <a:t>"</a:t>
            </a:r>
            <a:r>
              <a:rPr lang="en-US" altLang="ko-KR" sz="2000" dirty="0">
                <a:solidFill>
                  <a:srgbClr val="0D40FF"/>
                </a:solidFill>
                <a:latin typeface="Courier"/>
              </a:rPr>
              <a:t>&gt;</a:t>
            </a:r>
            <a:endParaRPr lang="en-US" altLang="ko-KR" sz="2000" dirty="0"/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325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&lt;</a:t>
            </a:r>
            <a:r>
              <a:rPr lang="en-US" altLang="ko-KR" sz="3200" dirty="0" err="1" smtClean="0"/>
              <a:t>img</a:t>
            </a:r>
            <a:r>
              <a:rPr lang="en-US" altLang="ko-KR" sz="3200" dirty="0" smtClean="0"/>
              <a:t>&gt; </a:t>
            </a:r>
            <a:r>
              <a:rPr lang="ko-KR" altLang="en-US" sz="3200" dirty="0" smtClean="0"/>
              <a:t>태그</a:t>
            </a:r>
            <a:endParaRPr lang="ko-KR" alt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936702" y="1271239"/>
            <a:ext cx="98911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&lt;</a:t>
            </a:r>
            <a:r>
              <a:rPr lang="en-US" altLang="ko-KR" sz="2400" b="1" dirty="0" err="1" smtClean="0"/>
              <a:t>img</a:t>
            </a:r>
            <a:r>
              <a:rPr lang="en-US" altLang="ko-KR" sz="2400" b="1" dirty="0" smtClean="0"/>
              <a:t>&gt; </a:t>
            </a:r>
            <a:r>
              <a:rPr lang="ko-KR" altLang="en-US" sz="2400" b="1" dirty="0" smtClean="0"/>
              <a:t>태그의 속성</a:t>
            </a:r>
            <a:endParaRPr lang="en-US" altLang="ko-KR" sz="2400" b="1" dirty="0" smtClean="0"/>
          </a:p>
          <a:p>
            <a:pPr lvl="1">
              <a:lnSpc>
                <a:spcPct val="150000"/>
              </a:lnSpc>
            </a:pPr>
            <a:r>
              <a:rPr lang="ko-KR" altLang="en-US" sz="2000" b="1" smtClean="0"/>
              <a:t>④ </a:t>
            </a:r>
            <a:r>
              <a:rPr lang="en-US" altLang="ko-KR" sz="2000" b="1" smtClean="0"/>
              <a:t>title </a:t>
            </a:r>
            <a:r>
              <a:rPr lang="ko-KR" altLang="en-US" sz="2000" dirty="0"/>
              <a:t>속성</a:t>
            </a:r>
            <a:r>
              <a:rPr lang="ko-KR" altLang="en-US" sz="2000" b="1" dirty="0"/>
              <a:t> </a:t>
            </a:r>
            <a:r>
              <a:rPr lang="en-US" altLang="ko-KR" sz="2000" b="1"/>
              <a:t>: </a:t>
            </a:r>
            <a:r>
              <a:rPr lang="ko-KR" altLang="en-US" sz="2000" smtClean="0"/>
              <a:t>툴팁 표시</a:t>
            </a:r>
            <a:endParaRPr lang="en-US" altLang="ko-KR" sz="2000" dirty="0"/>
          </a:p>
          <a:p>
            <a:pPr lvl="2">
              <a:lnSpc>
                <a:spcPct val="150000"/>
              </a:lnSpc>
              <a:buFontTx/>
              <a:buChar char="-"/>
            </a:pPr>
            <a:r>
              <a:rPr lang="ko-KR" altLang="en-US" sz="2000"/>
              <a:t>  마우스 포인터 자리에 </a:t>
            </a:r>
            <a:r>
              <a:rPr lang="ko-KR" altLang="en-US" sz="2000" smtClean="0"/>
              <a:t>표시하는 설명 상자</a:t>
            </a:r>
            <a:endParaRPr lang="en-US" altLang="ko-KR" sz="2000" dirty="0"/>
          </a:p>
          <a:p>
            <a:pPr lvl="2">
              <a:lnSpc>
                <a:spcPct val="150000"/>
              </a:lnSpc>
            </a:pPr>
            <a:r>
              <a:rPr lang="ko-KR" altLang="en-US" sz="2000" dirty="0"/>
              <a:t>예</a:t>
            </a:r>
            <a:r>
              <a:rPr lang="en-US" altLang="ko-KR" sz="2000"/>
              <a:t>) </a:t>
            </a:r>
            <a:r>
              <a:rPr lang="en-US" altLang="ko-KR" sz="2000">
                <a:solidFill>
                  <a:srgbClr val="0D40FF"/>
                </a:solidFill>
                <a:latin typeface="Courier"/>
              </a:rPr>
              <a:t>&lt;img src="dbanner.png" </a:t>
            </a:r>
            <a:r>
              <a:rPr lang="en-US" altLang="ko-KR" sz="2000" smtClean="0">
                <a:solidFill>
                  <a:srgbClr val="0D40FF"/>
                </a:solidFill>
                <a:latin typeface="Courier"/>
              </a:rPr>
              <a:t> alt</a:t>
            </a:r>
            <a:r>
              <a:rPr lang="en-US" altLang="ko-KR" sz="2000">
                <a:solidFill>
                  <a:srgbClr val="0D40FF"/>
                </a:solidFill>
                <a:latin typeface="Courier"/>
              </a:rPr>
              <a:t>="</a:t>
            </a:r>
            <a:r>
              <a:rPr lang="ko-KR" altLang="en-US" sz="2000" smtClean="0">
                <a:solidFill>
                  <a:srgbClr val="0D40FF"/>
                </a:solidFill>
                <a:latin typeface="Courier"/>
              </a:rPr>
              <a:t>요안도라 자세히 보기</a:t>
            </a:r>
            <a:r>
              <a:rPr lang="en-US" altLang="ko-KR" sz="2000">
                <a:solidFill>
                  <a:srgbClr val="0D40FF"/>
                </a:solidFill>
                <a:latin typeface="Courier"/>
              </a:rPr>
              <a:t>" </a:t>
            </a:r>
            <a:r>
              <a:rPr lang="en-US" altLang="ko-KR" sz="2000" smtClean="0">
                <a:solidFill>
                  <a:srgbClr val="0D40FF"/>
                </a:solidFill>
                <a:latin typeface="Courier"/>
              </a:rPr>
              <a:t> </a:t>
            </a:r>
            <a:r>
              <a:rPr lang="en-US" altLang="ko-KR" sz="2000" smtClean="0">
                <a:solidFill>
                  <a:srgbClr val="C00000"/>
                </a:solidFill>
                <a:latin typeface="Courier"/>
              </a:rPr>
              <a:t>title</a:t>
            </a:r>
            <a:r>
              <a:rPr lang="en-US" altLang="ko-KR" sz="2000">
                <a:solidFill>
                  <a:srgbClr val="C00000"/>
                </a:solidFill>
                <a:latin typeface="Courier"/>
              </a:rPr>
              <a:t>="</a:t>
            </a:r>
            <a:r>
              <a:rPr lang="ko-KR" altLang="en-US" sz="2000">
                <a:solidFill>
                  <a:srgbClr val="C00000"/>
                </a:solidFill>
                <a:latin typeface="Courier"/>
              </a:rPr>
              <a:t>동백꽃	</a:t>
            </a:r>
            <a:r>
              <a:rPr lang="ko-KR" altLang="en-US" sz="2000" smtClean="0">
                <a:solidFill>
                  <a:srgbClr val="C00000"/>
                </a:solidFill>
                <a:latin typeface="Courier"/>
              </a:rPr>
              <a:t> 뚝뚝 떨어지는 요안도라</a:t>
            </a:r>
            <a:r>
              <a:rPr lang="en-US" altLang="ko-KR" sz="2000">
                <a:solidFill>
                  <a:srgbClr val="C00000"/>
                </a:solidFill>
                <a:latin typeface="Courier"/>
              </a:rPr>
              <a:t>"</a:t>
            </a:r>
            <a:r>
              <a:rPr lang="en-US" altLang="ko-KR" sz="2000">
                <a:solidFill>
                  <a:srgbClr val="0D40FF"/>
                </a:solidFill>
                <a:latin typeface="Courier"/>
              </a:rPr>
              <a:t>&gt;</a:t>
            </a:r>
            <a:endParaRPr lang="ko-KR" alt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378" y="3831648"/>
            <a:ext cx="5326350" cy="1783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152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3" id="{0A9750AF-29A1-4FF4-962A-793B99AB266D}" vid="{495FD0E4-948D-4F5A-83D2-E7A810C163B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정석ppt</Template>
  <TotalTime>1832</TotalTime>
  <Words>1435</Words>
  <Application>Microsoft Office PowerPoint</Application>
  <PresentationFormat>와이드스크린</PresentationFormat>
  <Paragraphs>195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Courier</vt:lpstr>
      <vt:lpstr>HY견고딕</vt:lpstr>
      <vt:lpstr>YDVYGOStd12</vt:lpstr>
      <vt:lpstr>맑은 고딕</vt:lpstr>
      <vt:lpstr>Arial</vt:lpstr>
      <vt:lpstr>Wingdings</vt:lpstr>
      <vt:lpstr>Office 테마</vt:lpstr>
      <vt:lpstr>HTML5와 멀티미디어</vt:lpstr>
      <vt:lpstr>PowerPoint 프레젠테이션</vt:lpstr>
      <vt:lpstr>HTML5와 이미지</vt:lpstr>
      <vt:lpstr> 웹 문서와 이미지</vt:lpstr>
      <vt:lpstr>모바일 기기와 이미지</vt:lpstr>
      <vt:lpstr>&lt;img&gt; 태그</vt:lpstr>
      <vt:lpstr>&lt;img&gt; 태그</vt:lpstr>
      <vt:lpstr>&lt;img&gt; 태그</vt:lpstr>
      <vt:lpstr>&lt;img&gt; 태그</vt:lpstr>
      <vt:lpstr>&lt;img&gt; 태그</vt:lpstr>
      <vt:lpstr>이미지 파일에 캡션 붙이기</vt:lpstr>
      <vt:lpstr>이미지 파일에 캡션 붙이기</vt:lpstr>
      <vt:lpstr>이미지 파일에 캡션 붙이기</vt:lpstr>
      <vt:lpstr>멀티미디어 재생하기</vt:lpstr>
      <vt:lpstr>웹과 멀티미디어</vt:lpstr>
      <vt:lpstr>&lt;embed&gt; 태그 </vt:lpstr>
      <vt:lpstr>&lt;embed&gt; 태그의 속성</vt:lpstr>
      <vt:lpstr>HTML5와 비디오</vt:lpstr>
      <vt:lpstr>&lt;video&gt; 태그</vt:lpstr>
      <vt:lpstr>&lt;video&gt; 태그</vt:lpstr>
      <vt:lpstr>HTML5와 비디오 코덱</vt:lpstr>
      <vt:lpstr>HTML5와 비디오 코덱</vt:lpstr>
      <vt:lpstr>HTML5와 비디오 코덱</vt:lpstr>
      <vt:lpstr>비디오 파일 변환</vt:lpstr>
      <vt:lpstr>&lt;video&gt; 태그의 속성들</vt:lpstr>
      <vt:lpstr>&lt;video&gt; 태그의 속성들</vt:lpstr>
      <vt:lpstr>&lt;source&gt; 태그</vt:lpstr>
      <vt:lpstr>&lt;source&gt; 태그</vt:lpstr>
      <vt:lpstr>&lt;audio&gt; 태그</vt:lpstr>
      <vt:lpstr>연습문제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HTML5와 시맨틱 구조</dc:title>
  <dc:creator>Kyunghee Ko</dc:creator>
  <cp:lastModifiedBy>KimWin7</cp:lastModifiedBy>
  <cp:revision>47</cp:revision>
  <dcterms:created xsi:type="dcterms:W3CDTF">2013-09-01T06:28:35Z</dcterms:created>
  <dcterms:modified xsi:type="dcterms:W3CDTF">2015-03-17T03:42:19Z</dcterms:modified>
</cp:coreProperties>
</file>